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0"/>
  </p:sldMasterIdLst>
  <p:notesMasterIdLst>
    <p:notesMasterId r:id="rId28"/>
  </p:notesMasterIdLst>
  <p:handoutMasterIdLst>
    <p:handoutMasterId r:id="rId29"/>
  </p:handoutMasterIdLst>
  <p:sldIdLst>
    <p:sldId id="277" r:id="rId11"/>
    <p:sldId id="392" r:id="rId12"/>
    <p:sldId id="393" r:id="rId13"/>
    <p:sldId id="292" r:id="rId14"/>
    <p:sldId id="384" r:id="rId15"/>
    <p:sldId id="388" r:id="rId16"/>
    <p:sldId id="387" r:id="rId17"/>
    <p:sldId id="386" r:id="rId18"/>
    <p:sldId id="385" r:id="rId19"/>
    <p:sldId id="389" r:id="rId20"/>
    <p:sldId id="390" r:id="rId21"/>
    <p:sldId id="391" r:id="rId22"/>
    <p:sldId id="394" r:id="rId23"/>
    <p:sldId id="396" r:id="rId24"/>
    <p:sldId id="397" r:id="rId25"/>
    <p:sldId id="398" r:id="rId26"/>
    <p:sldId id="395" r:id="rId27"/>
  </p:sldIdLst>
  <p:sldSz cx="9144000" cy="6858000" type="screen4x3"/>
  <p:notesSz cx="6997700" cy="92837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B413"/>
    <a:srgbClr val="4D4369"/>
    <a:srgbClr val="058F96"/>
    <a:srgbClr val="009053"/>
    <a:srgbClr val="009CD8"/>
    <a:srgbClr val="F7941F"/>
    <a:srgbClr val="018852"/>
    <a:srgbClr val="B6D3E9"/>
    <a:srgbClr val="3A5A78"/>
    <a:srgbClr val="4848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7853C-536D-4A76-A0AE-DD22124D55A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1"/>
    <p:restoredTop sz="94694"/>
  </p:normalViewPr>
  <p:slideViewPr>
    <p:cSldViewPr snapToGrid="0">
      <p:cViewPr varScale="1">
        <p:scale>
          <a:sx n="152" d="100"/>
          <a:sy n="152" d="100"/>
        </p:scale>
        <p:origin x="288"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customXml" Target="../customXml/item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notesMaster" Target="notesMasters/notesMaster1.xml"/><Relationship Id="rId10" Type="http://schemas.openxmlformats.org/officeDocument/2006/relationships/slideMaster" Target="slideMasters/slideMaster1.xml"/><Relationship Id="rId19" Type="http://schemas.openxmlformats.org/officeDocument/2006/relationships/slide" Target="slides/slide9.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presProps" Target="presProps.xml"/><Relationship Id="rId8" Type="http://schemas.openxmlformats.org/officeDocument/2006/relationships/customXml" Target="../customXml/item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barChart>
        <c:barDir val="col"/>
        <c:grouping val="clustered"/>
        <c:varyColors val="0"/>
        <c:ser>
          <c:idx val="0"/>
          <c:order val="0"/>
          <c:tx>
            <c:strRef>
              <c:f>Sheet1!$B$1</c:f>
              <c:strCache>
                <c:ptCount val="1"/>
                <c:pt idx="0">
                  <c:v>Data 1</c:v>
                </c:pt>
              </c:strCache>
            </c:strRef>
          </c:tx>
          <c:spPr>
            <a:solidFill>
              <a:srgbClr val="F6B413"/>
            </a:solidFill>
            <a:ln>
              <a:solidFill>
                <a:schemeClr val="bg1"/>
              </a:solidFill>
            </a:ln>
          </c:spPr>
          <c:invertIfNegative val="0"/>
          <c:cat>
            <c:strRef>
              <c:f>Sheet1!$A$2</c:f>
              <c:strCache>
                <c:ptCount val="1"/>
                <c:pt idx="0">
                  <c:v>Category 1</c:v>
                </c:pt>
              </c:strCache>
            </c:strRef>
          </c:cat>
          <c:val>
            <c:numRef>
              <c:f>Sheet1!$B$2</c:f>
              <c:numCache>
                <c:formatCode>General</c:formatCode>
                <c:ptCount val="1"/>
                <c:pt idx="0">
                  <c:v>6</c:v>
                </c:pt>
              </c:numCache>
            </c:numRef>
          </c:val>
          <c:extLst>
            <c:ext xmlns:c16="http://schemas.microsoft.com/office/drawing/2014/chart" uri="{C3380CC4-5D6E-409C-BE32-E72D297353CC}">
              <c16:uniqueId val="{00000000-2574-6143-AA4F-95DE8C9776D8}"/>
            </c:ext>
          </c:extLst>
        </c:ser>
        <c:ser>
          <c:idx val="1"/>
          <c:order val="1"/>
          <c:tx>
            <c:strRef>
              <c:f>Sheet1!$C$1</c:f>
              <c:strCache>
                <c:ptCount val="1"/>
                <c:pt idx="0">
                  <c:v>Data 2</c:v>
                </c:pt>
              </c:strCache>
            </c:strRef>
          </c:tx>
          <c:spPr>
            <a:solidFill>
              <a:srgbClr val="75A4DD"/>
            </a:solidFill>
            <a:ln>
              <a:solidFill>
                <a:schemeClr val="bg1"/>
              </a:solidFill>
            </a:ln>
          </c:spPr>
          <c:invertIfNegative val="0"/>
          <c:dPt>
            <c:idx val="0"/>
            <c:invertIfNegative val="0"/>
            <c:bubble3D val="0"/>
            <c:spPr>
              <a:solidFill>
                <a:srgbClr val="009CD8"/>
              </a:solidFill>
              <a:ln>
                <a:solidFill>
                  <a:schemeClr val="bg1"/>
                </a:solidFill>
              </a:ln>
            </c:spPr>
            <c:extLst>
              <c:ext xmlns:c16="http://schemas.microsoft.com/office/drawing/2014/chart" uri="{C3380CC4-5D6E-409C-BE32-E72D297353CC}">
                <c16:uniqueId val="{00000001-CC60-4FD2-B675-7EF7677C83D8}"/>
              </c:ext>
            </c:extLst>
          </c:dPt>
          <c:cat>
            <c:strRef>
              <c:f>Sheet1!$A$2</c:f>
              <c:strCache>
                <c:ptCount val="1"/>
                <c:pt idx="0">
                  <c:v>Category 1</c:v>
                </c:pt>
              </c:strCache>
            </c:strRef>
          </c:cat>
          <c:val>
            <c:numRef>
              <c:f>Sheet1!$C$2</c:f>
              <c:numCache>
                <c:formatCode>General</c:formatCode>
                <c:ptCount val="1"/>
                <c:pt idx="0">
                  <c:v>5</c:v>
                </c:pt>
              </c:numCache>
            </c:numRef>
          </c:val>
          <c:extLst>
            <c:ext xmlns:c16="http://schemas.microsoft.com/office/drawing/2014/chart" uri="{C3380CC4-5D6E-409C-BE32-E72D297353CC}">
              <c16:uniqueId val="{00000001-2574-6143-AA4F-95DE8C9776D8}"/>
            </c:ext>
          </c:extLst>
        </c:ser>
        <c:ser>
          <c:idx val="2"/>
          <c:order val="2"/>
          <c:tx>
            <c:strRef>
              <c:f>Sheet1!$D$1</c:f>
              <c:strCache>
                <c:ptCount val="1"/>
                <c:pt idx="0">
                  <c:v>Data 3</c:v>
                </c:pt>
              </c:strCache>
            </c:strRef>
          </c:tx>
          <c:spPr>
            <a:solidFill>
              <a:srgbClr val="018852"/>
            </a:solidFill>
            <a:ln>
              <a:solidFill>
                <a:schemeClr val="bg1"/>
              </a:solidFill>
            </a:ln>
          </c:spPr>
          <c:invertIfNegative val="0"/>
          <c:dPt>
            <c:idx val="0"/>
            <c:invertIfNegative val="0"/>
            <c:bubble3D val="0"/>
            <c:spPr>
              <a:solidFill>
                <a:srgbClr val="009053"/>
              </a:solidFill>
              <a:ln>
                <a:solidFill>
                  <a:schemeClr val="bg1"/>
                </a:solidFill>
              </a:ln>
            </c:spPr>
            <c:extLst>
              <c:ext xmlns:c16="http://schemas.microsoft.com/office/drawing/2014/chart" uri="{C3380CC4-5D6E-409C-BE32-E72D297353CC}">
                <c16:uniqueId val="{00000003-CC60-4FD2-B675-7EF7677C83D8}"/>
              </c:ext>
            </c:extLst>
          </c:dPt>
          <c:cat>
            <c:strRef>
              <c:f>Sheet1!$A$2</c:f>
              <c:strCache>
                <c:ptCount val="1"/>
                <c:pt idx="0">
                  <c:v>Category 1</c:v>
                </c:pt>
              </c:strCache>
            </c:strRef>
          </c:cat>
          <c:val>
            <c:numRef>
              <c:f>Sheet1!$D$2</c:f>
              <c:numCache>
                <c:formatCode>General</c:formatCode>
                <c:ptCount val="1"/>
                <c:pt idx="0">
                  <c:v>7</c:v>
                </c:pt>
              </c:numCache>
            </c:numRef>
          </c:val>
          <c:extLst>
            <c:ext xmlns:c16="http://schemas.microsoft.com/office/drawing/2014/chart" uri="{C3380CC4-5D6E-409C-BE32-E72D297353CC}">
              <c16:uniqueId val="{00000002-2574-6143-AA4F-95DE8C9776D8}"/>
            </c:ext>
          </c:extLst>
        </c:ser>
        <c:ser>
          <c:idx val="3"/>
          <c:order val="3"/>
          <c:tx>
            <c:strRef>
              <c:f>Sheet1!$E$1</c:f>
              <c:strCache>
                <c:ptCount val="1"/>
                <c:pt idx="0">
                  <c:v>Data 4</c:v>
                </c:pt>
              </c:strCache>
            </c:strRef>
          </c:tx>
          <c:spPr>
            <a:solidFill>
              <a:srgbClr val="F7941F"/>
            </a:solidFill>
            <a:ln>
              <a:solidFill>
                <a:schemeClr val="bg1"/>
              </a:solidFill>
            </a:ln>
          </c:spPr>
          <c:invertIfNegative val="0"/>
          <c:cat>
            <c:strRef>
              <c:f>Sheet1!$A$2</c:f>
              <c:strCache>
                <c:ptCount val="1"/>
                <c:pt idx="0">
                  <c:v>Category 1</c:v>
                </c:pt>
              </c:strCache>
            </c:strRef>
          </c:cat>
          <c:val>
            <c:numRef>
              <c:f>Sheet1!$E$2</c:f>
              <c:numCache>
                <c:formatCode>General</c:formatCode>
                <c:ptCount val="1"/>
                <c:pt idx="0">
                  <c:v>4</c:v>
                </c:pt>
              </c:numCache>
            </c:numRef>
          </c:val>
          <c:extLst>
            <c:ext xmlns:c16="http://schemas.microsoft.com/office/drawing/2014/chart" uri="{C3380CC4-5D6E-409C-BE32-E72D297353CC}">
              <c16:uniqueId val="{00000003-2574-6143-AA4F-95DE8C9776D8}"/>
            </c:ext>
          </c:extLst>
        </c:ser>
        <c:ser>
          <c:idx val="4"/>
          <c:order val="4"/>
          <c:tx>
            <c:strRef>
              <c:f>Sheet1!$F$1</c:f>
              <c:strCache>
                <c:ptCount val="1"/>
                <c:pt idx="0">
                  <c:v>Data 5</c:v>
                </c:pt>
              </c:strCache>
            </c:strRef>
          </c:tx>
          <c:spPr>
            <a:solidFill>
              <a:srgbClr val="058F96"/>
            </a:solidFill>
            <a:ln>
              <a:solidFill>
                <a:schemeClr val="bg1"/>
              </a:solidFill>
            </a:ln>
          </c:spPr>
          <c:invertIfNegative val="0"/>
          <c:cat>
            <c:strRef>
              <c:f>Sheet1!$A$2</c:f>
              <c:strCache>
                <c:ptCount val="1"/>
                <c:pt idx="0">
                  <c:v>Category 1</c:v>
                </c:pt>
              </c:strCache>
            </c:strRef>
          </c:cat>
          <c:val>
            <c:numRef>
              <c:f>Sheet1!$F$2</c:f>
              <c:numCache>
                <c:formatCode>General</c:formatCode>
                <c:ptCount val="1"/>
                <c:pt idx="0">
                  <c:v>6</c:v>
                </c:pt>
              </c:numCache>
            </c:numRef>
          </c:val>
          <c:extLst>
            <c:ext xmlns:c16="http://schemas.microsoft.com/office/drawing/2014/chart" uri="{C3380CC4-5D6E-409C-BE32-E72D297353CC}">
              <c16:uniqueId val="{00000004-2574-6143-AA4F-95DE8C9776D8}"/>
            </c:ext>
          </c:extLst>
        </c:ser>
        <c:ser>
          <c:idx val="5"/>
          <c:order val="5"/>
          <c:tx>
            <c:strRef>
              <c:f>Sheet1!$G$1</c:f>
              <c:strCache>
                <c:ptCount val="1"/>
                <c:pt idx="0">
                  <c:v>Data 6</c:v>
                </c:pt>
              </c:strCache>
            </c:strRef>
          </c:tx>
          <c:spPr>
            <a:solidFill>
              <a:srgbClr val="4D4369"/>
            </a:solidFill>
            <a:ln>
              <a:solidFill>
                <a:schemeClr val="bg1"/>
              </a:solidFill>
            </a:ln>
          </c:spPr>
          <c:invertIfNegative val="0"/>
          <c:cat>
            <c:strRef>
              <c:f>Sheet1!$A$2</c:f>
              <c:strCache>
                <c:ptCount val="1"/>
                <c:pt idx="0">
                  <c:v>Category 1</c:v>
                </c:pt>
              </c:strCache>
            </c:strRef>
          </c:cat>
          <c:val>
            <c:numRef>
              <c:f>Sheet1!$G$2</c:f>
              <c:numCache>
                <c:formatCode>General</c:formatCode>
                <c:ptCount val="1"/>
                <c:pt idx="0">
                  <c:v>9</c:v>
                </c:pt>
              </c:numCache>
            </c:numRef>
          </c:val>
          <c:extLst>
            <c:ext xmlns:c16="http://schemas.microsoft.com/office/drawing/2014/chart" uri="{C3380CC4-5D6E-409C-BE32-E72D297353CC}">
              <c16:uniqueId val="{00000005-2574-6143-AA4F-95DE8C9776D8}"/>
            </c:ext>
          </c:extLst>
        </c:ser>
        <c:ser>
          <c:idx val="6"/>
          <c:order val="6"/>
          <c:tx>
            <c:strRef>
              <c:f>Sheet1!$H$1</c:f>
              <c:strCache>
                <c:ptCount val="1"/>
                <c:pt idx="0">
                  <c:v>Data 7</c:v>
                </c:pt>
              </c:strCache>
            </c:strRef>
          </c:tx>
          <c:spPr>
            <a:solidFill>
              <a:srgbClr val="DC3942"/>
            </a:solidFill>
            <a:ln>
              <a:solidFill>
                <a:schemeClr val="bg1"/>
              </a:solidFill>
            </a:ln>
          </c:spPr>
          <c:invertIfNegative val="0"/>
          <c:cat>
            <c:strRef>
              <c:f>Sheet1!$A$2</c:f>
              <c:strCache>
                <c:ptCount val="1"/>
                <c:pt idx="0">
                  <c:v>Category 1</c:v>
                </c:pt>
              </c:strCache>
            </c:strRef>
          </c:cat>
          <c:val>
            <c:numRef>
              <c:f>Sheet1!$H$2</c:f>
              <c:numCache>
                <c:formatCode>General</c:formatCode>
                <c:ptCount val="1"/>
                <c:pt idx="0">
                  <c:v>7</c:v>
                </c:pt>
              </c:numCache>
            </c:numRef>
          </c:val>
          <c:extLst>
            <c:ext xmlns:c16="http://schemas.microsoft.com/office/drawing/2014/chart" uri="{C3380CC4-5D6E-409C-BE32-E72D297353CC}">
              <c16:uniqueId val="{00000006-2574-6143-AA4F-95DE8C9776D8}"/>
            </c:ext>
          </c:extLst>
        </c:ser>
        <c:dLbls>
          <c:showLegendKey val="0"/>
          <c:showVal val="0"/>
          <c:showCatName val="0"/>
          <c:showSerName val="0"/>
          <c:showPercent val="0"/>
          <c:showBubbleSize val="0"/>
        </c:dLbls>
        <c:gapWidth val="150"/>
        <c:axId val="146900984"/>
        <c:axId val="146904512"/>
      </c:barChart>
      <c:catAx>
        <c:axId val="146900984"/>
        <c:scaling>
          <c:orientation val="minMax"/>
        </c:scaling>
        <c:delete val="0"/>
        <c:axPos val="b"/>
        <c:numFmt formatCode="General" sourceLinked="1"/>
        <c:majorTickMark val="out"/>
        <c:minorTickMark val="none"/>
        <c:tickLblPos val="nextTo"/>
        <c:txPr>
          <a:bodyPr/>
          <a:lstStyle/>
          <a:p>
            <a:pPr>
              <a:defRPr sz="1000"/>
            </a:pPr>
            <a:endParaRPr lang="en-US"/>
          </a:p>
        </c:txPr>
        <c:crossAx val="146904512"/>
        <c:crosses val="autoZero"/>
        <c:auto val="1"/>
        <c:lblAlgn val="ctr"/>
        <c:lblOffset val="100"/>
        <c:noMultiLvlLbl val="0"/>
      </c:catAx>
      <c:valAx>
        <c:axId val="146904512"/>
        <c:scaling>
          <c:orientation val="minMax"/>
        </c:scaling>
        <c:delete val="0"/>
        <c:axPos val="l"/>
        <c:majorGridlines/>
        <c:numFmt formatCode="General" sourceLinked="1"/>
        <c:majorTickMark val="out"/>
        <c:minorTickMark val="none"/>
        <c:tickLblPos val="nextTo"/>
        <c:txPr>
          <a:bodyPr/>
          <a:lstStyle/>
          <a:p>
            <a:pPr>
              <a:defRPr sz="1000"/>
            </a:pPr>
            <a:endParaRPr lang="en-US"/>
          </a:p>
        </c:txPr>
        <c:crossAx val="146900984"/>
        <c:crosses val="autoZero"/>
        <c:crossBetween val="between"/>
      </c:valAx>
      <c:spPr>
        <a:noFill/>
        <a:ln w="25371">
          <a:noFill/>
        </a:ln>
      </c:spPr>
    </c:plotArea>
    <c:legend>
      <c:legendPos val="r"/>
      <c:overlay val="0"/>
      <c:txPr>
        <a:bodyPr/>
        <a:lstStyle/>
        <a:p>
          <a:pPr>
            <a:defRPr sz="1200"/>
          </a:pPr>
          <a:endParaRPr lang="en-US"/>
        </a:p>
      </c:txPr>
    </c:legend>
    <c:plotVisOnly val="1"/>
    <c:dispBlanksAs val="gap"/>
    <c:showDLblsOverMax val="0"/>
  </c:chart>
  <c:txPr>
    <a:bodyPr/>
    <a:lstStyle/>
    <a:p>
      <a:pPr>
        <a:defRPr sz="1598">
          <a:solidFill>
            <a:srgbClr val="484848"/>
          </a:solidFil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Series 1</c:v>
                </c:pt>
              </c:strCache>
            </c:strRef>
          </c:tx>
          <c:spPr>
            <a:ln w="19050">
              <a:solidFill>
                <a:schemeClr val="bg1"/>
              </a:solidFill>
            </a:ln>
          </c:spPr>
          <c:dPt>
            <c:idx val="0"/>
            <c:bubble3D val="0"/>
            <c:spPr>
              <a:solidFill>
                <a:srgbClr val="4D4369"/>
              </a:solidFill>
              <a:ln w="19050">
                <a:solidFill>
                  <a:schemeClr val="bg1"/>
                </a:solidFill>
              </a:ln>
            </c:spPr>
            <c:extLst>
              <c:ext xmlns:c16="http://schemas.microsoft.com/office/drawing/2014/chart" uri="{C3380CC4-5D6E-409C-BE32-E72D297353CC}">
                <c16:uniqueId val="{00000001-FD7E-F24F-9688-38F54F5ED63F}"/>
              </c:ext>
            </c:extLst>
          </c:dPt>
          <c:dPt>
            <c:idx val="1"/>
            <c:bubble3D val="0"/>
            <c:spPr>
              <a:solidFill>
                <a:srgbClr val="F7941F"/>
              </a:solidFill>
              <a:ln w="19050">
                <a:solidFill>
                  <a:schemeClr val="bg1"/>
                </a:solidFill>
              </a:ln>
            </c:spPr>
            <c:extLst>
              <c:ext xmlns:c16="http://schemas.microsoft.com/office/drawing/2014/chart" uri="{C3380CC4-5D6E-409C-BE32-E72D297353CC}">
                <c16:uniqueId val="{00000003-FD7E-F24F-9688-38F54F5ED63F}"/>
              </c:ext>
            </c:extLst>
          </c:dPt>
          <c:dPt>
            <c:idx val="2"/>
            <c:bubble3D val="0"/>
            <c:spPr>
              <a:solidFill>
                <a:srgbClr val="058F96"/>
              </a:solidFill>
              <a:ln w="19050">
                <a:solidFill>
                  <a:schemeClr val="bg1"/>
                </a:solidFill>
              </a:ln>
            </c:spPr>
            <c:extLst>
              <c:ext xmlns:c16="http://schemas.microsoft.com/office/drawing/2014/chart" uri="{C3380CC4-5D6E-409C-BE32-E72D297353CC}">
                <c16:uniqueId val="{00000005-FD7E-F24F-9688-38F54F5ED63F}"/>
              </c:ext>
            </c:extLst>
          </c:dPt>
          <c:dPt>
            <c:idx val="3"/>
            <c:bubble3D val="0"/>
            <c:spPr>
              <a:solidFill>
                <a:srgbClr val="F6B413"/>
              </a:solidFill>
              <a:ln w="19050">
                <a:solidFill>
                  <a:schemeClr val="bg1"/>
                </a:solidFill>
              </a:ln>
            </c:spPr>
            <c:extLst>
              <c:ext xmlns:c16="http://schemas.microsoft.com/office/drawing/2014/chart" uri="{C3380CC4-5D6E-409C-BE32-E72D297353CC}">
                <c16:uniqueId val="{00000007-FD7E-F24F-9688-38F54F5ED63F}"/>
              </c:ext>
            </c:extLst>
          </c:dPt>
          <c:dPt>
            <c:idx val="4"/>
            <c:bubble3D val="0"/>
            <c:spPr>
              <a:solidFill>
                <a:srgbClr val="009053"/>
              </a:solidFill>
              <a:ln w="19050">
                <a:solidFill>
                  <a:schemeClr val="bg1"/>
                </a:solidFill>
              </a:ln>
            </c:spPr>
            <c:extLst>
              <c:ext xmlns:c16="http://schemas.microsoft.com/office/drawing/2014/chart" uri="{C3380CC4-5D6E-409C-BE32-E72D297353CC}">
                <c16:uniqueId val="{00000009-FD7E-F24F-9688-38F54F5ED63F}"/>
              </c:ext>
            </c:extLst>
          </c:dPt>
          <c:dPt>
            <c:idx val="5"/>
            <c:bubble3D val="0"/>
            <c:spPr>
              <a:solidFill>
                <a:srgbClr val="009CD8"/>
              </a:solidFill>
              <a:ln w="19050">
                <a:solidFill>
                  <a:schemeClr val="bg1"/>
                </a:solidFill>
              </a:ln>
            </c:spPr>
            <c:extLst>
              <c:ext xmlns:c16="http://schemas.microsoft.com/office/drawing/2014/chart" uri="{C3380CC4-5D6E-409C-BE32-E72D297353CC}">
                <c16:uniqueId val="{0000000B-FD7E-F24F-9688-38F54F5ED63F}"/>
              </c:ext>
            </c:extLst>
          </c:dPt>
          <c:dPt>
            <c:idx val="6"/>
            <c:bubble3D val="0"/>
            <c:spPr>
              <a:solidFill>
                <a:srgbClr val="DC3942"/>
              </a:solidFill>
              <a:ln w="19050">
                <a:solidFill>
                  <a:schemeClr val="bg1"/>
                </a:solidFill>
              </a:ln>
            </c:spPr>
            <c:extLst>
              <c:ext xmlns:c16="http://schemas.microsoft.com/office/drawing/2014/chart" uri="{C3380CC4-5D6E-409C-BE32-E72D297353CC}">
                <c16:uniqueId val="{0000000D-FD7E-F24F-9688-38F54F5ED63F}"/>
              </c:ext>
            </c:extLst>
          </c:dPt>
          <c:dPt>
            <c:idx val="7"/>
            <c:bubble3D val="0"/>
            <c:spPr>
              <a:solidFill>
                <a:srgbClr val="3A5A78"/>
              </a:solidFill>
              <a:ln w="19050">
                <a:solidFill>
                  <a:schemeClr val="bg1"/>
                </a:solidFill>
              </a:ln>
            </c:spPr>
            <c:extLst>
              <c:ext xmlns:c16="http://schemas.microsoft.com/office/drawing/2014/chart" uri="{C3380CC4-5D6E-409C-BE32-E72D297353CC}">
                <c16:uniqueId val="{0000000F-FD7E-F24F-9688-38F54F5ED63F}"/>
              </c:ext>
            </c:extLst>
          </c:dPt>
          <c:cat>
            <c:strRef>
              <c:f>Sheet1!$A$2:$A$8</c:f>
              <c:strCache>
                <c:ptCount val="7"/>
                <c:pt idx="0">
                  <c:v>Data 1</c:v>
                </c:pt>
                <c:pt idx="1">
                  <c:v>Data 2</c:v>
                </c:pt>
                <c:pt idx="2">
                  <c:v>Data 3</c:v>
                </c:pt>
                <c:pt idx="3">
                  <c:v>Data 4</c:v>
                </c:pt>
                <c:pt idx="4">
                  <c:v>Data 5</c:v>
                </c:pt>
                <c:pt idx="5">
                  <c:v>Data 6</c:v>
                </c:pt>
                <c:pt idx="6">
                  <c:v>Data 7</c:v>
                </c:pt>
              </c:strCache>
            </c:strRef>
          </c:cat>
          <c:val>
            <c:numRef>
              <c:f>Sheet1!$B$2:$B$8</c:f>
              <c:numCache>
                <c:formatCode>General</c:formatCode>
                <c:ptCount val="7"/>
                <c:pt idx="0">
                  <c:v>12</c:v>
                </c:pt>
                <c:pt idx="1">
                  <c:v>12</c:v>
                </c:pt>
                <c:pt idx="2">
                  <c:v>12</c:v>
                </c:pt>
                <c:pt idx="3">
                  <c:v>12</c:v>
                </c:pt>
                <c:pt idx="4">
                  <c:v>12</c:v>
                </c:pt>
                <c:pt idx="5">
                  <c:v>12</c:v>
                </c:pt>
                <c:pt idx="6">
                  <c:v>12</c:v>
                </c:pt>
              </c:numCache>
            </c:numRef>
          </c:val>
          <c:extLst>
            <c:ext xmlns:c16="http://schemas.microsoft.com/office/drawing/2014/chart" uri="{C3380CC4-5D6E-409C-BE32-E72D297353CC}">
              <c16:uniqueId val="{00000010-FD7E-F24F-9688-38F54F5ED63F}"/>
            </c:ext>
          </c:extLst>
        </c:ser>
        <c:ser>
          <c:idx val="1"/>
          <c:order val="1"/>
          <c:tx>
            <c:strRef>
              <c:f>Sheet1!$C$1</c:f>
              <c:strCache>
                <c:ptCount val="1"/>
                <c:pt idx="0">
                  <c:v>Column1</c:v>
                </c:pt>
              </c:strCache>
            </c:strRef>
          </c:tx>
          <c:cat>
            <c:strRef>
              <c:f>Sheet1!$A$2:$A$8</c:f>
              <c:strCache>
                <c:ptCount val="7"/>
                <c:pt idx="0">
                  <c:v>Data 1</c:v>
                </c:pt>
                <c:pt idx="1">
                  <c:v>Data 2</c:v>
                </c:pt>
                <c:pt idx="2">
                  <c:v>Data 3</c:v>
                </c:pt>
                <c:pt idx="3">
                  <c:v>Data 4</c:v>
                </c:pt>
                <c:pt idx="4">
                  <c:v>Data 5</c:v>
                </c:pt>
                <c:pt idx="5">
                  <c:v>Data 6</c:v>
                </c:pt>
                <c:pt idx="6">
                  <c:v>Data 7</c:v>
                </c:pt>
              </c:strCache>
            </c:strRef>
          </c:cat>
          <c:val>
            <c:numRef>
              <c:f>Sheet1!$C$2:$C$8</c:f>
              <c:numCache>
                <c:formatCode>General</c:formatCode>
                <c:ptCount val="7"/>
              </c:numCache>
            </c:numRef>
          </c:val>
          <c:extLst>
            <c:ext xmlns:c16="http://schemas.microsoft.com/office/drawing/2014/chart" uri="{C3380CC4-5D6E-409C-BE32-E72D297353CC}">
              <c16:uniqueId val="{00000011-FD7E-F24F-9688-38F54F5ED63F}"/>
            </c:ext>
          </c:extLst>
        </c:ser>
        <c:ser>
          <c:idx val="2"/>
          <c:order val="2"/>
          <c:tx>
            <c:strRef>
              <c:f>Sheet1!$D$1</c:f>
              <c:strCache>
                <c:ptCount val="1"/>
                <c:pt idx="0">
                  <c:v>Column2</c:v>
                </c:pt>
              </c:strCache>
            </c:strRef>
          </c:tx>
          <c:cat>
            <c:strRef>
              <c:f>Sheet1!$A$2:$A$8</c:f>
              <c:strCache>
                <c:ptCount val="7"/>
                <c:pt idx="0">
                  <c:v>Data 1</c:v>
                </c:pt>
                <c:pt idx="1">
                  <c:v>Data 2</c:v>
                </c:pt>
                <c:pt idx="2">
                  <c:v>Data 3</c:v>
                </c:pt>
                <c:pt idx="3">
                  <c:v>Data 4</c:v>
                </c:pt>
                <c:pt idx="4">
                  <c:v>Data 5</c:v>
                </c:pt>
                <c:pt idx="5">
                  <c:v>Data 6</c:v>
                </c:pt>
                <c:pt idx="6">
                  <c:v>Data 7</c:v>
                </c:pt>
              </c:strCache>
            </c:strRef>
          </c:cat>
          <c:val>
            <c:numRef>
              <c:f>Sheet1!$D$2:$D$8</c:f>
              <c:numCache>
                <c:formatCode>General</c:formatCode>
                <c:ptCount val="7"/>
              </c:numCache>
            </c:numRef>
          </c:val>
          <c:extLst>
            <c:ext xmlns:c16="http://schemas.microsoft.com/office/drawing/2014/chart" uri="{C3380CC4-5D6E-409C-BE32-E72D297353CC}">
              <c16:uniqueId val="{00000012-FD7E-F24F-9688-38F54F5ED63F}"/>
            </c:ext>
          </c:extLst>
        </c:ser>
        <c:dLbls>
          <c:showLegendKey val="0"/>
          <c:showVal val="0"/>
          <c:showCatName val="0"/>
          <c:showSerName val="0"/>
          <c:showPercent val="0"/>
          <c:showBubbleSize val="0"/>
          <c:showLeaderLines val="0"/>
        </c:dLbls>
        <c:firstSliceAng val="0"/>
      </c:pieChart>
    </c:plotArea>
    <c:legend>
      <c:legendPos val="r"/>
      <c:overlay val="0"/>
      <c:txPr>
        <a:bodyPr/>
        <a:lstStyle/>
        <a:p>
          <a:pPr>
            <a:defRPr sz="1200"/>
          </a:pPr>
          <a:endParaRPr lang="en-US"/>
        </a:p>
      </c:txPr>
    </c:legend>
    <c:plotVisOnly val="1"/>
    <c:dispBlanksAs val="zero"/>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12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63988" y="0"/>
            <a:ext cx="3032125" cy="465138"/>
          </a:xfrm>
          <a:prstGeom prst="rect">
            <a:avLst/>
          </a:prstGeom>
        </p:spPr>
        <p:txBody>
          <a:bodyPr vert="horz" lIns="91440" tIns="45720" rIns="91440" bIns="45720" rtlCol="0"/>
          <a:lstStyle>
            <a:lvl1pPr algn="r">
              <a:defRPr sz="1200"/>
            </a:lvl1pPr>
          </a:lstStyle>
          <a:p>
            <a:fld id="{D222FEBE-30E3-4062-AECF-BBD26B7B1BD4}" type="datetimeFigureOut">
              <a:rPr lang="en-US" smtClean="0"/>
              <a:t>8/8/24</a:t>
            </a:fld>
            <a:endParaRPr lang="en-US"/>
          </a:p>
        </p:txBody>
      </p:sp>
      <p:sp>
        <p:nvSpPr>
          <p:cNvPr id="4" name="Footer Placeholder 3"/>
          <p:cNvSpPr>
            <a:spLocks noGrp="1"/>
          </p:cNvSpPr>
          <p:nvPr>
            <p:ph type="ftr" sz="quarter" idx="2"/>
            <p:custDataLst>
              <p:tags r:id="rId2"/>
            </p:custDataLst>
          </p:nvPr>
        </p:nvSpPr>
        <p:spPr>
          <a:xfrm>
            <a:off x="0" y="8818563"/>
            <a:ext cx="6997700" cy="465137"/>
          </a:xfrm>
          <a:prstGeom prst="rect">
            <a:avLst/>
          </a:prstGeom>
        </p:spPr>
        <p:txBody>
          <a:bodyPr vert="horz" lIns="91440" tIns="45720" rIns="91440" bIns="45720" rtlCol="0" anchor="b"/>
          <a:lstStyle>
            <a:lvl1pPr algn="l">
              <a:defRPr sz="1200"/>
            </a:lvl1pPr>
          </a:lstStyle>
          <a:p>
            <a:pPr algn="ctr"/>
            <a:r>
              <a:rPr lang="en-US" sz="600" i="1">
                <a:solidFill>
                  <a:srgbClr val="000000"/>
                </a:solidFill>
                <a:latin typeface="Arial" panose="020B0604020202020204" pitchFamily="34" charset="0"/>
              </a:rPr>
              <a:t>© 2020 by The Hartford. Classification: Company Confidential. No part of this document may be reproduced, published or used without the permission of The Hartford.</a:t>
            </a:r>
          </a:p>
        </p:txBody>
      </p:sp>
      <p:sp>
        <p:nvSpPr>
          <p:cNvPr id="5" name="Slide Number Placeholder 4"/>
          <p:cNvSpPr>
            <a:spLocks noGrp="1"/>
          </p:cNvSpPr>
          <p:nvPr>
            <p:ph type="sldNum" sz="quarter" idx="3"/>
          </p:nvPr>
        </p:nvSpPr>
        <p:spPr>
          <a:xfrm>
            <a:off x="3963988" y="8818563"/>
            <a:ext cx="3032125" cy="465137"/>
          </a:xfrm>
          <a:prstGeom prst="rect">
            <a:avLst/>
          </a:prstGeom>
        </p:spPr>
        <p:txBody>
          <a:bodyPr vert="horz" lIns="91440" tIns="45720" rIns="91440" bIns="45720" rtlCol="0" anchor="b"/>
          <a:lstStyle>
            <a:lvl1pPr algn="r">
              <a:defRPr sz="1200"/>
            </a:lvl1pPr>
          </a:lstStyle>
          <a:p>
            <a:fld id="{B64718BE-C99B-407B-B2EC-3877B77858CD}" type="slidenum">
              <a:rPr lang="en-US" smtClean="0"/>
              <a:t>‹#›</a:t>
            </a:fld>
            <a:endParaRPr lang="en-US"/>
          </a:p>
        </p:txBody>
      </p:sp>
    </p:spTree>
    <p:extLst>
      <p:ext uri="{BB962C8B-B14F-4D97-AF65-F5344CB8AC3E}">
        <p14:creationId xmlns:p14="http://schemas.microsoft.com/office/powerpoint/2010/main" val="7843393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0" y="0"/>
            <a:ext cx="3032337" cy="464185"/>
          </a:xfrm>
          <a:prstGeom prst="rect">
            <a:avLst/>
          </a:prstGeom>
          <a:noFill/>
          <a:ln>
            <a:noFill/>
          </a:ln>
          <a:effectLst/>
        </p:spPr>
        <p:txBody>
          <a:bodyPr vert="horz" wrap="square" lIns="93031" tIns="46516" rIns="93031" bIns="46516" numCol="1" anchor="t" anchorCtr="0" compatLnSpc="1">
            <a:prstTxWarp prst="textNoShape">
              <a:avLst/>
            </a:prstTxWarp>
          </a:bodyPr>
          <a:lstStyle>
            <a:lvl1pPr>
              <a:defRPr sz="1200"/>
            </a:lvl1pPr>
          </a:lstStyle>
          <a:p>
            <a:pPr>
              <a:defRPr/>
            </a:pPr>
            <a:endParaRPr lang="en-US" altLang="en-US"/>
          </a:p>
        </p:txBody>
      </p:sp>
      <p:sp>
        <p:nvSpPr>
          <p:cNvPr id="43011" name="Rectangle 3"/>
          <p:cNvSpPr>
            <a:spLocks noGrp="1" noChangeArrowheads="1"/>
          </p:cNvSpPr>
          <p:nvPr>
            <p:ph type="dt" idx="1"/>
          </p:nvPr>
        </p:nvSpPr>
        <p:spPr bwMode="auto">
          <a:xfrm>
            <a:off x="3963744" y="0"/>
            <a:ext cx="3032337" cy="464185"/>
          </a:xfrm>
          <a:prstGeom prst="rect">
            <a:avLst/>
          </a:prstGeom>
          <a:noFill/>
          <a:ln>
            <a:noFill/>
          </a:ln>
          <a:effectLst/>
        </p:spPr>
        <p:txBody>
          <a:bodyPr vert="horz" wrap="square" lIns="93031" tIns="46516" rIns="93031" bIns="46516" numCol="1" anchor="t" anchorCtr="0" compatLnSpc="1">
            <a:prstTxWarp prst="textNoShape">
              <a:avLst/>
            </a:prstTxWarp>
          </a:bodyPr>
          <a:lstStyle>
            <a:lvl1pPr algn="r">
              <a:defRPr sz="1200"/>
            </a:lvl1pPr>
          </a:lstStyle>
          <a:p>
            <a:pPr>
              <a:defRPr/>
            </a:pPr>
            <a:endParaRPr lang="en-US" altLang="en-US"/>
          </a:p>
        </p:txBody>
      </p:sp>
      <p:sp>
        <p:nvSpPr>
          <p:cNvPr id="6148" name="Rectangle 4"/>
          <p:cNvSpPr>
            <a:spLocks noGrp="1" noRot="1" noChangeAspect="1" noChangeArrowheads="1" noTextEdit="1"/>
          </p:cNvSpPr>
          <p:nvPr>
            <p:ph type="sldImg" idx="2"/>
          </p:nvPr>
        </p:nvSpPr>
        <p:spPr bwMode="auto">
          <a:xfrm>
            <a:off x="1177925" y="696913"/>
            <a:ext cx="4641850" cy="3481387"/>
          </a:xfrm>
          <a:prstGeom prst="rect">
            <a:avLst/>
          </a:prstGeom>
          <a:noFill/>
          <a:ln w="9525">
            <a:solidFill>
              <a:srgbClr val="000000"/>
            </a:solidFill>
            <a:miter lim="800000"/>
            <a:headEnd/>
            <a:tailEnd/>
          </a:ln>
        </p:spPr>
      </p:sp>
      <p:sp>
        <p:nvSpPr>
          <p:cNvPr id="43013" name="Rectangle 5"/>
          <p:cNvSpPr>
            <a:spLocks noGrp="1" noChangeArrowheads="1"/>
          </p:cNvSpPr>
          <p:nvPr>
            <p:ph type="body" sz="quarter" idx="3"/>
          </p:nvPr>
        </p:nvSpPr>
        <p:spPr bwMode="auto">
          <a:xfrm>
            <a:off x="699770" y="4409758"/>
            <a:ext cx="5598160" cy="4177665"/>
          </a:xfrm>
          <a:prstGeom prst="rect">
            <a:avLst/>
          </a:prstGeom>
          <a:noFill/>
          <a:ln>
            <a:noFill/>
          </a:ln>
          <a:effectLst/>
        </p:spPr>
        <p:txBody>
          <a:bodyPr vert="horz" wrap="square" lIns="93031" tIns="46516" rIns="93031" bIns="46516"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43014" name="Rectangle 6"/>
          <p:cNvSpPr>
            <a:spLocks noGrp="1" noChangeArrowheads="1"/>
          </p:cNvSpPr>
          <p:nvPr>
            <p:ph type="ftr" sz="quarter" idx="4"/>
            <p:custDataLst>
              <p:tags r:id="rId2"/>
            </p:custDataLst>
          </p:nvPr>
        </p:nvSpPr>
        <p:spPr bwMode="auto">
          <a:xfrm>
            <a:off x="0" y="8817904"/>
            <a:ext cx="6997700" cy="464185"/>
          </a:xfrm>
          <a:prstGeom prst="rect">
            <a:avLst/>
          </a:prstGeom>
          <a:noFill/>
          <a:ln>
            <a:noFill/>
          </a:ln>
          <a:effectLst/>
        </p:spPr>
        <p:txBody>
          <a:bodyPr vert="horz" wrap="square" lIns="93031" tIns="46516" rIns="93031" bIns="46516" numCol="1" anchor="b" anchorCtr="0" compatLnSpc="1">
            <a:prstTxWarp prst="textNoShape">
              <a:avLst/>
            </a:prstTxWarp>
          </a:bodyPr>
          <a:lstStyle>
            <a:lvl1pPr algn="ctr">
              <a:defRPr lang="en-US" sz="600" b="0" i="1" u="none">
                <a:solidFill>
                  <a:srgbClr val="000000"/>
                </a:solidFill>
                <a:latin typeface="Arial" panose="020B0604020202020204" pitchFamily="34" charset="0"/>
              </a:defRPr>
            </a:lvl1pPr>
          </a:lstStyle>
          <a:p>
            <a:pPr>
              <a:defRPr/>
            </a:pPr>
            <a:r>
              <a:rPr lang="en-US"/>
              <a:t>© 2020 by The Hartford. Classification: Company Confidential. No part of this document may be reproduced, published or used without the permission of The Hartford.</a:t>
            </a:r>
          </a:p>
        </p:txBody>
      </p:sp>
      <p:sp>
        <p:nvSpPr>
          <p:cNvPr id="43015" name="Rectangle 7"/>
          <p:cNvSpPr>
            <a:spLocks noGrp="1" noChangeArrowheads="1"/>
          </p:cNvSpPr>
          <p:nvPr>
            <p:ph type="sldNum" sz="quarter" idx="5"/>
          </p:nvPr>
        </p:nvSpPr>
        <p:spPr bwMode="auto">
          <a:xfrm>
            <a:off x="3963744" y="8817904"/>
            <a:ext cx="3032337" cy="464185"/>
          </a:xfrm>
          <a:prstGeom prst="rect">
            <a:avLst/>
          </a:prstGeom>
          <a:noFill/>
          <a:ln>
            <a:noFill/>
          </a:ln>
          <a:effectLst/>
        </p:spPr>
        <p:txBody>
          <a:bodyPr vert="horz" wrap="square" lIns="93031" tIns="46516" rIns="93031" bIns="46516" numCol="1" anchor="b" anchorCtr="0" compatLnSpc="1">
            <a:prstTxWarp prst="textNoShape">
              <a:avLst/>
            </a:prstTxWarp>
          </a:bodyPr>
          <a:lstStyle>
            <a:lvl1pPr algn="r">
              <a:defRPr sz="1200"/>
            </a:lvl1pPr>
          </a:lstStyle>
          <a:p>
            <a:pPr>
              <a:defRPr/>
            </a:pPr>
            <a:fld id="{0EB2B284-1554-48B6-A6E2-FFBA963387BB}" type="slidenum">
              <a:rPr lang="en-US" altLang="en-US"/>
              <a:pPr>
                <a:defRPr/>
              </a:pPr>
              <a:t>‹#›</a:t>
            </a:fld>
            <a:endParaRPr lang="en-US" altLang="en-US"/>
          </a:p>
        </p:txBody>
      </p:sp>
    </p:spTree>
    <p:extLst>
      <p:ext uri="{BB962C8B-B14F-4D97-AF65-F5344CB8AC3E}">
        <p14:creationId xmlns:p14="http://schemas.microsoft.com/office/powerpoint/2010/main" val="2946420983"/>
      </p:ext>
    </p:extLst>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ltLang="en-US"/>
          </a:p>
        </p:txBody>
      </p:sp>
      <p:sp>
        <p:nvSpPr>
          <p:cNvPr id="5" name="Footer Placeholder 4"/>
          <p:cNvSpPr>
            <a:spLocks noGrp="1"/>
          </p:cNvSpPr>
          <p:nvPr>
            <p:ph type="ftr" sz="quarter" idx="11"/>
            <p:custDataLst>
              <p:tags r:id="rId1"/>
            </p:custDataLst>
          </p:nvPr>
        </p:nvSpPr>
        <p:spPr>
          <a:xfrm>
            <a:off x="0" y="8817904"/>
            <a:ext cx="6997700" cy="464185"/>
          </a:xfrm>
        </p:spPr>
        <p:txBody>
          <a:bodyPr/>
          <a:lstStyle/>
          <a:p>
            <a:pPr>
              <a:defRPr/>
            </a:pPr>
            <a:r>
              <a:rPr lang="en-US" altLang="en-US"/>
              <a:t>© 2020 by The Hartford. Classification: Company Confidential. No part of this document may be reproduced, published or used without the permission of The Hartford.</a:t>
            </a:r>
          </a:p>
        </p:txBody>
      </p:sp>
      <p:sp>
        <p:nvSpPr>
          <p:cNvPr id="6" name="Slide Number Placeholder 5"/>
          <p:cNvSpPr>
            <a:spLocks noGrp="1"/>
          </p:cNvSpPr>
          <p:nvPr>
            <p:ph type="sldNum" sz="quarter" idx="12"/>
          </p:nvPr>
        </p:nvSpPr>
        <p:spPr/>
        <p:txBody>
          <a:bodyPr/>
          <a:lstStyle/>
          <a:p>
            <a:pPr>
              <a:defRPr/>
            </a:pPr>
            <a:fld id="{0EB2B284-1554-48B6-A6E2-FFBA963387BB}" type="slidenum">
              <a:rPr lang="en-US" altLang="en-US" smtClean="0"/>
              <a:pPr>
                <a:defRPr/>
              </a:pPr>
              <a:t>1</a:t>
            </a:fld>
            <a:endParaRPr lang="en-US" altLang="en-US"/>
          </a:p>
        </p:txBody>
      </p:sp>
    </p:spTree>
    <p:extLst>
      <p:ext uri="{BB962C8B-B14F-4D97-AF65-F5344CB8AC3E}">
        <p14:creationId xmlns:p14="http://schemas.microsoft.com/office/powerpoint/2010/main" val="3622782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ltLang="en-US"/>
          </a:p>
        </p:txBody>
      </p:sp>
      <p:sp>
        <p:nvSpPr>
          <p:cNvPr id="5" name="Footer Placeholder 4"/>
          <p:cNvSpPr>
            <a:spLocks noGrp="1"/>
          </p:cNvSpPr>
          <p:nvPr>
            <p:ph type="ftr" sz="quarter" idx="11"/>
            <p:custDataLst>
              <p:tags r:id="rId1"/>
            </p:custDataLst>
          </p:nvPr>
        </p:nvSpPr>
        <p:spPr/>
        <p:txBody>
          <a:bodyPr/>
          <a:lstStyle/>
          <a:p>
            <a:pPr>
              <a:defRPr/>
            </a:pPr>
            <a:r>
              <a:rPr lang="en-US"/>
              <a:t>© 2020 by The Hartford. Classification: Company Confidential. No part of this document may be reproduced, published or used without the permission of The Hartford.</a:t>
            </a:r>
          </a:p>
        </p:txBody>
      </p:sp>
      <p:sp>
        <p:nvSpPr>
          <p:cNvPr id="6" name="Slide Number Placeholder 5"/>
          <p:cNvSpPr>
            <a:spLocks noGrp="1"/>
          </p:cNvSpPr>
          <p:nvPr>
            <p:ph type="sldNum" sz="quarter" idx="12"/>
          </p:nvPr>
        </p:nvSpPr>
        <p:spPr/>
        <p:txBody>
          <a:bodyPr/>
          <a:lstStyle/>
          <a:p>
            <a:pPr>
              <a:defRPr/>
            </a:pPr>
            <a:fld id="{0EB2B284-1554-48B6-A6E2-FFBA963387BB}" type="slidenum">
              <a:rPr lang="en-US" altLang="en-US" smtClean="0"/>
              <a:pPr>
                <a:defRPr/>
              </a:pPr>
              <a:t>4</a:t>
            </a:fld>
            <a:endParaRPr lang="en-US" altLang="en-US"/>
          </a:p>
        </p:txBody>
      </p:sp>
    </p:spTree>
    <p:extLst>
      <p:ext uri="{BB962C8B-B14F-4D97-AF65-F5344CB8AC3E}">
        <p14:creationId xmlns:p14="http://schemas.microsoft.com/office/powerpoint/2010/main" val="25399950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443" b="36565"/>
          <a:stretch/>
        </p:blipFill>
        <p:spPr>
          <a:xfrm>
            <a:off x="0" y="1"/>
            <a:ext cx="5355807" cy="6858000"/>
          </a:xfrm>
          <a:prstGeom prst="rect">
            <a:avLst/>
          </a:prstGeom>
        </p:spPr>
      </p:pic>
      <p:pic>
        <p:nvPicPr>
          <p:cNvPr id="4" name="Picture 7"/>
          <p:cNvPicPr>
            <a:picLocks noChangeAspect="1" noChangeArrowheads="1"/>
          </p:cNvPicPr>
          <p:nvPr userDrawn="1"/>
        </p:nvPicPr>
        <p:blipFill>
          <a:blip r:embed="rId3"/>
          <a:srcRect/>
          <a:stretch>
            <a:fillRect/>
          </a:stretch>
        </p:blipFill>
        <p:spPr bwMode="auto">
          <a:xfrm>
            <a:off x="0" y="3840480"/>
            <a:ext cx="6983730" cy="1188720"/>
          </a:xfrm>
          <a:prstGeom prst="rect">
            <a:avLst/>
          </a:prstGeom>
          <a:solidFill>
            <a:srgbClr val="B6D3E9"/>
          </a:solidFill>
          <a:ln w="9525">
            <a:noFill/>
            <a:miter lim="800000"/>
            <a:headEnd/>
            <a:tailEnd/>
          </a:ln>
        </p:spPr>
      </p:pic>
      <p:pic>
        <p:nvPicPr>
          <p:cNvPr id="5" name="Picture 18" descr="Hartford_Logo"/>
          <p:cNvPicPr>
            <a:picLocks noChangeAspect="1" noChangeArrowheads="1"/>
          </p:cNvPicPr>
          <p:nvPr userDrawn="1"/>
        </p:nvPicPr>
        <p:blipFill>
          <a:blip r:embed="rId4"/>
          <a:srcRect/>
          <a:stretch>
            <a:fillRect/>
          </a:stretch>
        </p:blipFill>
        <p:spPr bwMode="auto">
          <a:xfrm>
            <a:off x="7524750" y="3790950"/>
            <a:ext cx="1247775" cy="1238250"/>
          </a:xfrm>
          <a:prstGeom prst="rect">
            <a:avLst/>
          </a:prstGeom>
          <a:noFill/>
          <a:ln w="9525">
            <a:noFill/>
            <a:miter lim="800000"/>
            <a:headEnd/>
            <a:tailEnd/>
          </a:ln>
        </p:spPr>
      </p:pic>
      <p:sp>
        <p:nvSpPr>
          <p:cNvPr id="3074" name="Rectangle 2"/>
          <p:cNvSpPr>
            <a:spLocks noGrp="1" noChangeArrowheads="1"/>
          </p:cNvSpPr>
          <p:nvPr>
            <p:ph type="ctrTitle"/>
          </p:nvPr>
        </p:nvSpPr>
        <p:spPr>
          <a:xfrm>
            <a:off x="274320" y="3840480"/>
            <a:ext cx="6400800" cy="1188720"/>
          </a:xfrm>
        </p:spPr>
        <p:txBody>
          <a:bodyPr anchor="ctr"/>
          <a:lstStyle>
            <a:lvl1pPr>
              <a:defRPr/>
            </a:lvl1pPr>
          </a:lstStyle>
          <a:p>
            <a:pPr lvl="0"/>
            <a:r>
              <a:rPr lang="en-US" altLang="en-US" noProof="0"/>
              <a:t>Click to edit Master title style</a:t>
            </a:r>
          </a:p>
        </p:txBody>
      </p:sp>
      <p:sp>
        <p:nvSpPr>
          <p:cNvPr id="3075" name="Rectangle 3"/>
          <p:cNvSpPr>
            <a:spLocks noGrp="1" noChangeArrowheads="1"/>
          </p:cNvSpPr>
          <p:nvPr>
            <p:ph type="subTitle" idx="1"/>
          </p:nvPr>
        </p:nvSpPr>
        <p:spPr>
          <a:xfrm>
            <a:off x="274320" y="5105400"/>
            <a:ext cx="6400800" cy="914400"/>
          </a:xfrm>
        </p:spPr>
        <p:txBody>
          <a:bodyPr/>
          <a:lstStyle>
            <a:lvl1pPr marL="0" indent="0">
              <a:buFontTx/>
              <a:buNone/>
              <a:defRPr sz="1400" b="0">
                <a:solidFill>
                  <a:srgbClr val="3A5A78"/>
                </a:solidFill>
              </a:defRPr>
            </a:lvl1pPr>
          </a:lstStyle>
          <a:p>
            <a:pPr lvl="0"/>
            <a:r>
              <a:rPr lang="en-US" altLang="en-US" noProof="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1443" b="36565"/>
          <a:stretch/>
        </p:blipFill>
        <p:spPr>
          <a:xfrm>
            <a:off x="0" y="1"/>
            <a:ext cx="5355807" cy="6858000"/>
          </a:xfrm>
          <a:prstGeom prst="rect">
            <a:avLst/>
          </a:prstGeom>
        </p:spPr>
      </p:pic>
      <p:sp>
        <p:nvSpPr>
          <p:cNvPr id="9" name="Rectangle 8">
            <a:extLst>
              <a:ext uri="{FF2B5EF4-FFF2-40B4-BE49-F238E27FC236}">
                <a16:creationId xmlns:a16="http://schemas.microsoft.com/office/drawing/2014/main" id="{762E7447-A8E4-4D4F-B047-F0A5DD2F2A9F}"/>
              </a:ext>
            </a:extLst>
          </p:cNvPr>
          <p:cNvSpPr/>
          <p:nvPr userDrawn="1"/>
        </p:nvSpPr>
        <p:spPr>
          <a:xfrm>
            <a:off x="5563" y="3840480"/>
            <a:ext cx="6991189" cy="1188720"/>
          </a:xfrm>
          <a:prstGeom prst="rect">
            <a:avLst/>
          </a:prstGeom>
          <a:solidFill>
            <a:srgbClr val="B6D3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18" descr="Hartford_Logo"/>
          <p:cNvPicPr>
            <a:picLocks noChangeAspect="1" noChangeArrowheads="1"/>
          </p:cNvPicPr>
          <p:nvPr userDrawn="1"/>
        </p:nvPicPr>
        <p:blipFill>
          <a:blip r:embed="rId3"/>
          <a:srcRect/>
          <a:stretch>
            <a:fillRect/>
          </a:stretch>
        </p:blipFill>
        <p:spPr bwMode="auto">
          <a:xfrm>
            <a:off x="7524750" y="3790950"/>
            <a:ext cx="1247775" cy="1238250"/>
          </a:xfrm>
          <a:prstGeom prst="rect">
            <a:avLst/>
          </a:prstGeom>
          <a:noFill/>
          <a:ln w="9525">
            <a:noFill/>
            <a:miter lim="800000"/>
            <a:headEnd/>
            <a:tailEnd/>
          </a:ln>
        </p:spPr>
      </p:pic>
      <p:sp>
        <p:nvSpPr>
          <p:cNvPr id="3074" name="Rectangle 2"/>
          <p:cNvSpPr>
            <a:spLocks noGrp="1" noChangeArrowheads="1"/>
          </p:cNvSpPr>
          <p:nvPr>
            <p:ph type="ctrTitle" hasCustomPrompt="1"/>
          </p:nvPr>
        </p:nvSpPr>
        <p:spPr>
          <a:xfrm>
            <a:off x="274320" y="3840480"/>
            <a:ext cx="6400800" cy="1188720"/>
          </a:xfrm>
        </p:spPr>
        <p:txBody>
          <a:bodyPr anchor="ctr"/>
          <a:lstStyle>
            <a:lvl1pPr>
              <a:defRPr b="0">
                <a:solidFill>
                  <a:srgbClr val="3A5A78"/>
                </a:solidFill>
              </a:defRPr>
            </a:lvl1pPr>
          </a:lstStyle>
          <a:p>
            <a:pPr lvl="0"/>
            <a:r>
              <a:rPr lang="en-US" altLang="en-US" noProof="0"/>
              <a:t>INTERNAL DIVIDER PAGE</a:t>
            </a:r>
          </a:p>
        </p:txBody>
      </p:sp>
      <p:sp>
        <p:nvSpPr>
          <p:cNvPr id="3075" name="Rectangle 3"/>
          <p:cNvSpPr>
            <a:spLocks noGrp="1" noChangeArrowheads="1"/>
          </p:cNvSpPr>
          <p:nvPr>
            <p:ph type="subTitle" idx="1"/>
          </p:nvPr>
        </p:nvSpPr>
        <p:spPr>
          <a:xfrm>
            <a:off x="274320" y="5105400"/>
            <a:ext cx="6400800" cy="914400"/>
          </a:xfrm>
        </p:spPr>
        <p:txBody>
          <a:bodyPr/>
          <a:lstStyle>
            <a:lvl1pPr marL="0" indent="0">
              <a:buFontTx/>
              <a:buNone/>
              <a:defRPr sz="1400" b="0">
                <a:solidFill>
                  <a:srgbClr val="3A5A78"/>
                </a:solidFill>
              </a:defRPr>
            </a:lvl1pPr>
          </a:lstStyle>
          <a:p>
            <a:pPr lvl="0"/>
            <a:r>
              <a:rPr lang="en-US" altLang="en-US" noProof="0"/>
              <a:t>Click to edit Master subtitle style</a:t>
            </a:r>
          </a:p>
        </p:txBody>
      </p:sp>
    </p:spTree>
    <p:extLst>
      <p:ext uri="{BB962C8B-B14F-4D97-AF65-F5344CB8AC3E}">
        <p14:creationId xmlns:p14="http://schemas.microsoft.com/office/powerpoint/2010/main" val="2962001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Layout">
    <p:spTree>
      <p:nvGrpSpPr>
        <p:cNvPr id="1" name=""/>
        <p:cNvGrpSpPr/>
        <p:nvPr/>
      </p:nvGrpSpPr>
      <p:grpSpPr>
        <a:xfrm>
          <a:off x="0" y="0"/>
          <a:ext cx="0" cy="0"/>
          <a:chOff x="0" y="0"/>
          <a:chExt cx="0" cy="0"/>
        </a:xfrm>
      </p:grpSpPr>
      <p:sp>
        <p:nvSpPr>
          <p:cNvPr id="4" name="Rectangle 6"/>
          <p:cNvSpPr>
            <a:spLocks noGrp="1" noChangeArrowheads="1"/>
          </p:cNvSpPr>
          <p:nvPr>
            <p:ph type="sldNum" sz="quarter" idx="10"/>
          </p:nvPr>
        </p:nvSpPr>
        <p:spPr>
          <a:ln/>
        </p:spPr>
        <p:txBody>
          <a:bodyPr/>
          <a:lstStyle>
            <a:lvl1pPr>
              <a:defRPr/>
            </a:lvl1pPr>
          </a:lstStyle>
          <a:p>
            <a:pPr>
              <a:defRPr/>
            </a:pPr>
            <a:fld id="{1188F9D2-5B65-4C92-8FFB-3F149C9EBFE1}" type="slidenum">
              <a:rPr lang="en-US" altLang="en-US"/>
              <a:pPr>
                <a:defRPr/>
              </a:pPr>
              <a:t>‹#›</a:t>
            </a:fld>
            <a:endParaRPr lang="en-US" altLang="en-US"/>
          </a:p>
        </p:txBody>
      </p:sp>
      <p:sp>
        <p:nvSpPr>
          <p:cNvPr id="7" name="Content Placeholder 2"/>
          <p:cNvSpPr>
            <a:spLocks noGrp="1"/>
          </p:cNvSpPr>
          <p:nvPr>
            <p:ph idx="1"/>
          </p:nvPr>
        </p:nvSpPr>
        <p:spPr>
          <a:xfrm>
            <a:off x="274320" y="1371600"/>
            <a:ext cx="832104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title" hasCustomPrompt="1"/>
          </p:nvPr>
        </p:nvSpPr>
        <p:spPr bwMode="auto">
          <a:xfrm>
            <a:off x="274320" y="349625"/>
            <a:ext cx="7193280" cy="82296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a:t>Click to add title </a:t>
            </a:r>
            <a:r>
              <a:rPr lang="en-US"/>
              <a:t>– use sentence case</a:t>
            </a:r>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2A7888CC-A97D-4440-8229-399165F08B27}" type="slidenum">
              <a:rPr lang="en-US" altLang="en-US" smtClean="0"/>
              <a:pPr>
                <a:defRPr/>
              </a:pPr>
              <a:t>‹#›</a:t>
            </a:fld>
            <a:endParaRPr lang="en-US" altLang="en-US"/>
          </a:p>
        </p:txBody>
      </p:sp>
      <p:sp>
        <p:nvSpPr>
          <p:cNvPr id="5" name="Content Placeholder 2"/>
          <p:cNvSpPr>
            <a:spLocks noGrp="1"/>
          </p:cNvSpPr>
          <p:nvPr>
            <p:ph idx="11"/>
          </p:nvPr>
        </p:nvSpPr>
        <p:spPr>
          <a:xfrm>
            <a:off x="274320" y="1371600"/>
            <a:ext cx="393192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idx="12"/>
          </p:nvPr>
        </p:nvSpPr>
        <p:spPr>
          <a:xfrm>
            <a:off x="4663440" y="1371600"/>
            <a:ext cx="3931920" cy="480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title" hasCustomPrompt="1"/>
          </p:nvPr>
        </p:nvSpPr>
        <p:spPr bwMode="auto">
          <a:xfrm>
            <a:off x="274320" y="349625"/>
            <a:ext cx="7193280" cy="82296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a:t>Click to add title </a:t>
            </a:r>
            <a:r>
              <a:rPr lang="en-US"/>
              <a:t>– use sentence case</a:t>
            </a:r>
            <a:endParaRPr lang="en-US" altLang="en-US"/>
          </a:p>
        </p:txBody>
      </p:sp>
    </p:spTree>
    <p:extLst>
      <p:ext uri="{BB962C8B-B14F-4D97-AF65-F5344CB8AC3E}">
        <p14:creationId xmlns:p14="http://schemas.microsoft.com/office/powerpoint/2010/main" val="1652207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mp; Two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320" y="3200400"/>
            <a:ext cx="3931920" cy="297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1188F9D2-5B65-4C92-8FFB-3F149C9EBFE1}" type="slidenum">
              <a:rPr lang="en-US" altLang="en-US"/>
              <a:pPr>
                <a:defRPr/>
              </a:pPr>
              <a:t>‹#›</a:t>
            </a:fld>
            <a:endParaRPr lang="en-US" altLang="en-US"/>
          </a:p>
        </p:txBody>
      </p:sp>
      <p:sp>
        <p:nvSpPr>
          <p:cNvPr id="5" name="Content Placeholder 2"/>
          <p:cNvSpPr>
            <a:spLocks noGrp="1"/>
          </p:cNvSpPr>
          <p:nvPr>
            <p:ph idx="11"/>
          </p:nvPr>
        </p:nvSpPr>
        <p:spPr>
          <a:xfrm>
            <a:off x="4663440" y="3200400"/>
            <a:ext cx="3931920" cy="297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idx="12"/>
          </p:nvPr>
        </p:nvSpPr>
        <p:spPr>
          <a:xfrm>
            <a:off x="274320" y="1371600"/>
            <a:ext cx="8321040" cy="160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title" hasCustomPrompt="1"/>
          </p:nvPr>
        </p:nvSpPr>
        <p:spPr bwMode="auto">
          <a:xfrm>
            <a:off x="274320" y="349625"/>
            <a:ext cx="7193280" cy="82296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a:t>Click to add title </a:t>
            </a:r>
            <a:r>
              <a:rPr lang="en-US"/>
              <a:t>– use sentence case</a:t>
            </a:r>
            <a:endParaRPr lang="en-US" altLang="en-US"/>
          </a:p>
        </p:txBody>
      </p:sp>
    </p:spTree>
    <p:extLst>
      <p:ext uri="{BB962C8B-B14F-4D97-AF65-F5344CB8AC3E}">
        <p14:creationId xmlns:p14="http://schemas.microsoft.com/office/powerpoint/2010/main" val="3627965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6"/>
          <p:cNvSpPr>
            <a:spLocks noGrp="1" noChangeArrowheads="1"/>
          </p:cNvSpPr>
          <p:nvPr>
            <p:ph type="sldNum" sz="quarter" idx="10"/>
          </p:nvPr>
        </p:nvSpPr>
        <p:spPr>
          <a:ln/>
        </p:spPr>
        <p:txBody>
          <a:bodyPr/>
          <a:lstStyle>
            <a:lvl1pPr>
              <a:defRPr/>
            </a:lvl1pPr>
          </a:lstStyle>
          <a:p>
            <a:pPr>
              <a:defRPr/>
            </a:pPr>
            <a:fld id="{1163B6C9-B84A-40BC-93CF-54B09D60C2F0}" type="slidenum">
              <a:rPr lang="en-US" altLang="en-US"/>
              <a:pPr>
                <a:defRPr/>
              </a:pPr>
              <a:t>‹#›</a:t>
            </a:fld>
            <a:endParaRPr lang="en-US" altLang="en-US"/>
          </a:p>
        </p:txBody>
      </p:sp>
      <p:sp>
        <p:nvSpPr>
          <p:cNvPr id="4" name="Rectangle 2"/>
          <p:cNvSpPr>
            <a:spLocks noGrp="1" noChangeArrowheads="1"/>
          </p:cNvSpPr>
          <p:nvPr>
            <p:ph type="title" hasCustomPrompt="1"/>
          </p:nvPr>
        </p:nvSpPr>
        <p:spPr bwMode="auto">
          <a:xfrm>
            <a:off x="274320" y="349625"/>
            <a:ext cx="7193280" cy="82296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a:t>Click to add title </a:t>
            </a:r>
            <a:r>
              <a:rPr lang="en-US"/>
              <a:t>– use sentence case</a:t>
            </a:r>
            <a:endParaRPr lang="en-US" altLang="en-US"/>
          </a:p>
        </p:txBody>
      </p:sp>
      <p:sp>
        <p:nvSpPr>
          <p:cNvPr id="5" name="TextBox 4"/>
          <p:cNvSpPr txBox="1"/>
          <p:nvPr userDrawn="1"/>
        </p:nvSpPr>
        <p:spPr>
          <a:xfrm>
            <a:off x="864394" y="5498068"/>
            <a:ext cx="2945606" cy="369332"/>
          </a:xfrm>
          <a:prstGeom prst="rect">
            <a:avLst/>
          </a:prstGeom>
          <a:noFill/>
        </p:spPr>
        <p:txBody>
          <a:bodyPr wrap="square" rtlCol="0">
            <a:spAutoFit/>
          </a:bodyPr>
          <a:lstStyle/>
          <a:p>
            <a:r>
              <a:rPr lang="en-US"/>
              <a:t>Sample Charts</a:t>
            </a:r>
          </a:p>
        </p:txBody>
      </p:sp>
      <p:graphicFrame>
        <p:nvGraphicFramePr>
          <p:cNvPr id="6" name="Chart 2"/>
          <p:cNvGraphicFramePr>
            <a:graphicFrameLocks/>
          </p:cNvGraphicFramePr>
          <p:nvPr userDrawn="1">
            <p:extLst>
              <p:ext uri="{D42A27DB-BD31-4B8C-83A1-F6EECF244321}">
                <p14:modId xmlns:p14="http://schemas.microsoft.com/office/powerpoint/2010/main" val="2414641829"/>
              </p:ext>
            </p:extLst>
          </p:nvPr>
        </p:nvGraphicFramePr>
        <p:xfrm>
          <a:off x="605305" y="1905000"/>
          <a:ext cx="3585695" cy="324400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2"/>
          <p:cNvGraphicFramePr>
            <a:graphicFrameLocks/>
          </p:cNvGraphicFramePr>
          <p:nvPr userDrawn="1">
            <p:extLst>
              <p:ext uri="{D42A27DB-BD31-4B8C-83A1-F6EECF244321}">
                <p14:modId xmlns:p14="http://schemas.microsoft.com/office/powerpoint/2010/main" val="950018282"/>
              </p:ext>
            </p:extLst>
          </p:nvPr>
        </p:nvGraphicFramePr>
        <p:xfrm>
          <a:off x="4953000" y="2066472"/>
          <a:ext cx="3228734" cy="29210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27268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6"/>
          <p:cNvSpPr>
            <a:spLocks noGrp="1" noChangeArrowheads="1"/>
          </p:cNvSpPr>
          <p:nvPr>
            <p:ph type="sldNum" sz="quarter" idx="10"/>
          </p:nvPr>
        </p:nvSpPr>
        <p:spPr>
          <a:ln/>
        </p:spPr>
        <p:txBody>
          <a:bodyPr/>
          <a:lstStyle>
            <a:lvl1pPr>
              <a:defRPr/>
            </a:lvl1pPr>
          </a:lstStyle>
          <a:p>
            <a:pPr>
              <a:defRPr/>
            </a:pPr>
            <a:fld id="{1163B6C9-B84A-40BC-93CF-54B09D60C2F0}" type="slidenum">
              <a:rPr lang="en-US" altLang="en-US"/>
              <a:pPr>
                <a:defRPr/>
              </a:pPr>
              <a:t>‹#›</a:t>
            </a:fld>
            <a:endParaRPr lang="en-US" altLang="en-US"/>
          </a:p>
        </p:txBody>
      </p:sp>
      <p:sp>
        <p:nvSpPr>
          <p:cNvPr id="4" name="Rectangle 2"/>
          <p:cNvSpPr>
            <a:spLocks noGrp="1" noChangeArrowheads="1"/>
          </p:cNvSpPr>
          <p:nvPr>
            <p:ph type="title" hasCustomPrompt="1"/>
          </p:nvPr>
        </p:nvSpPr>
        <p:spPr bwMode="auto">
          <a:xfrm>
            <a:off x="274320" y="349625"/>
            <a:ext cx="7193280" cy="82296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a:t>Click to add title </a:t>
            </a:r>
            <a:r>
              <a:rPr lang="en-US"/>
              <a:t>– use sentence case</a:t>
            </a:r>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6B7265E8-8161-46F2-A219-55BD5CF01B9F}" type="slidenum">
              <a:rPr lang="en-US" altLang="en-US"/>
              <a:pPr>
                <a:defRPr/>
              </a:pPr>
              <a:t>‹#›</a:t>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443" b="36565"/>
          <a:stretch/>
        </p:blipFill>
        <p:spPr>
          <a:xfrm>
            <a:off x="0" y="1"/>
            <a:ext cx="5355807" cy="6858000"/>
          </a:xfrm>
          <a:prstGeom prst="rect">
            <a:avLst/>
          </a:prstGeom>
        </p:spPr>
      </p:pic>
      <p:pic>
        <p:nvPicPr>
          <p:cNvPr id="8" name="Picture 7">
            <a:extLst>
              <a:ext uri="{FF2B5EF4-FFF2-40B4-BE49-F238E27FC236}">
                <a16:creationId xmlns:a16="http://schemas.microsoft.com/office/drawing/2014/main" id="{65F84DB4-7A70-C747-A632-B8EC891DEBC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7870" b="18570"/>
          <a:stretch/>
        </p:blipFill>
        <p:spPr>
          <a:xfrm>
            <a:off x="-6172200" y="175243"/>
            <a:ext cx="5253242" cy="6682757"/>
          </a:xfrm>
          <a:prstGeom prst="rect">
            <a:avLst/>
          </a:prstGeom>
        </p:spPr>
      </p:pic>
      <p:pic>
        <p:nvPicPr>
          <p:cNvPr id="4" name="Picture 7"/>
          <p:cNvPicPr>
            <a:picLocks noChangeAspect="1" noChangeArrowheads="1"/>
          </p:cNvPicPr>
          <p:nvPr userDrawn="1"/>
        </p:nvPicPr>
        <p:blipFill>
          <a:blip r:embed="rId4"/>
          <a:srcRect/>
          <a:stretch>
            <a:fillRect/>
          </a:stretch>
        </p:blipFill>
        <p:spPr bwMode="auto">
          <a:xfrm>
            <a:off x="0" y="3840480"/>
            <a:ext cx="6983730" cy="1188720"/>
          </a:xfrm>
          <a:prstGeom prst="rect">
            <a:avLst/>
          </a:prstGeom>
          <a:solidFill>
            <a:srgbClr val="B6D3E9"/>
          </a:solidFill>
          <a:ln w="9525">
            <a:noFill/>
            <a:miter lim="800000"/>
            <a:headEnd/>
            <a:tailEnd/>
          </a:ln>
        </p:spPr>
      </p:pic>
      <p:pic>
        <p:nvPicPr>
          <p:cNvPr id="5" name="Picture 18" descr="Hartford_Logo"/>
          <p:cNvPicPr>
            <a:picLocks noChangeAspect="1" noChangeArrowheads="1"/>
          </p:cNvPicPr>
          <p:nvPr userDrawn="1"/>
        </p:nvPicPr>
        <p:blipFill>
          <a:blip r:embed="rId5"/>
          <a:srcRect/>
          <a:stretch>
            <a:fillRect/>
          </a:stretch>
        </p:blipFill>
        <p:spPr bwMode="auto">
          <a:xfrm>
            <a:off x="7524750" y="3790950"/>
            <a:ext cx="1247775" cy="1238250"/>
          </a:xfrm>
          <a:prstGeom prst="rect">
            <a:avLst/>
          </a:prstGeom>
          <a:noFill/>
          <a:ln w="9525">
            <a:noFill/>
            <a:miter lim="800000"/>
            <a:headEnd/>
            <a:tailEnd/>
          </a:ln>
        </p:spPr>
      </p:pic>
      <p:sp>
        <p:nvSpPr>
          <p:cNvPr id="3074" name="Rectangle 2"/>
          <p:cNvSpPr>
            <a:spLocks noGrp="1" noChangeArrowheads="1"/>
          </p:cNvSpPr>
          <p:nvPr>
            <p:ph type="ctrTitle" hasCustomPrompt="1"/>
          </p:nvPr>
        </p:nvSpPr>
        <p:spPr>
          <a:xfrm>
            <a:off x="274320" y="3840480"/>
            <a:ext cx="6400800" cy="1188720"/>
          </a:xfrm>
        </p:spPr>
        <p:txBody>
          <a:bodyPr anchor="ctr"/>
          <a:lstStyle>
            <a:lvl1pPr>
              <a:defRPr/>
            </a:lvl1pPr>
          </a:lstStyle>
          <a:p>
            <a:pPr lvl="0"/>
            <a:r>
              <a:rPr lang="en-US" altLang="en-US" noProof="0"/>
              <a:t>CLOSING SLIDE</a:t>
            </a:r>
          </a:p>
        </p:txBody>
      </p:sp>
    </p:spTree>
    <p:extLst>
      <p:ext uri="{BB962C8B-B14F-4D97-AF65-F5344CB8AC3E}">
        <p14:creationId xmlns:p14="http://schemas.microsoft.com/office/powerpoint/2010/main" val="2350641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9" descr="Hartford_Logo"/>
          <p:cNvPicPr>
            <a:picLocks noChangeAspect="1" noChangeArrowheads="1"/>
          </p:cNvPicPr>
          <p:nvPr userDrawn="1"/>
        </p:nvPicPr>
        <p:blipFill>
          <a:blip r:embed="rId11"/>
          <a:srcRect/>
          <a:stretch>
            <a:fillRect/>
          </a:stretch>
        </p:blipFill>
        <p:spPr bwMode="auto">
          <a:xfrm>
            <a:off x="7848600" y="257175"/>
            <a:ext cx="831850" cy="825500"/>
          </a:xfrm>
          <a:prstGeom prst="rect">
            <a:avLst/>
          </a:prstGeom>
          <a:noFill/>
          <a:ln w="9525">
            <a:noFill/>
            <a:miter lim="800000"/>
            <a:headEnd/>
            <a:tailEnd/>
          </a:ln>
        </p:spPr>
      </p:pic>
      <p:sp>
        <p:nvSpPr>
          <p:cNvPr id="1027" name="Rectangle 2"/>
          <p:cNvSpPr>
            <a:spLocks noGrp="1" noChangeArrowheads="1"/>
          </p:cNvSpPr>
          <p:nvPr>
            <p:ph type="title"/>
          </p:nvPr>
        </p:nvSpPr>
        <p:spPr bwMode="auto">
          <a:xfrm>
            <a:off x="274320" y="349625"/>
            <a:ext cx="7193280" cy="82296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en-US"/>
              <a:t>Click to add title </a:t>
            </a:r>
            <a:r>
              <a:rPr lang="en-US"/>
              <a:t>– use sentence case</a:t>
            </a:r>
            <a:endParaRPr lang="en-US" altLang="en-US"/>
          </a:p>
        </p:txBody>
      </p:sp>
      <p:sp>
        <p:nvSpPr>
          <p:cNvPr id="1028" name="Rectangle 3"/>
          <p:cNvSpPr>
            <a:spLocks noGrp="1" noChangeArrowheads="1"/>
          </p:cNvSpPr>
          <p:nvPr>
            <p:ph type="body" idx="1"/>
          </p:nvPr>
        </p:nvSpPr>
        <p:spPr bwMode="auto">
          <a:xfrm>
            <a:off x="274320" y="1371600"/>
            <a:ext cx="832104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Level 1 text is Arial 18pt, indented with a bullet</a:t>
            </a:r>
          </a:p>
          <a:p>
            <a:pPr lvl="1"/>
            <a:r>
              <a:rPr lang="en-US" altLang="en-US"/>
              <a:t>Use the “Increase Indent” and “Decrease Indent” buttons </a:t>
            </a:r>
            <a:br>
              <a:rPr lang="en-US" altLang="en-US"/>
            </a:br>
            <a:r>
              <a:rPr lang="en-US" altLang="en-US"/>
              <a:t>to change text levels</a:t>
            </a:r>
          </a:p>
          <a:p>
            <a:pPr lvl="1"/>
            <a:r>
              <a:rPr lang="en-US" altLang="en-US"/>
              <a:t>Level 2 text is Arial 18pt, indented, with a dash</a:t>
            </a:r>
          </a:p>
          <a:p>
            <a:pPr lvl="2"/>
            <a:r>
              <a:rPr lang="en-US" altLang="en-US"/>
              <a:t>Level 3 text is Arial 16pt</a:t>
            </a:r>
          </a:p>
          <a:p>
            <a:pPr lvl="3"/>
            <a:r>
              <a:rPr lang="en-US" altLang="en-US"/>
              <a:t>Level 4 text is Arial 16pt</a:t>
            </a:r>
          </a:p>
          <a:p>
            <a:pPr lvl="4"/>
            <a:r>
              <a:rPr lang="en-US" altLang="en-US"/>
              <a:t>Level 5 text is Arial 16pt</a:t>
            </a:r>
          </a:p>
          <a:p>
            <a:pPr lvl="0"/>
            <a:r>
              <a:rPr lang="en-US" altLang="en-US"/>
              <a:t>These sample slides illustrate how to use this template</a:t>
            </a:r>
          </a:p>
          <a:p>
            <a:pPr lvl="0"/>
            <a:r>
              <a:rPr lang="en-US" altLang="en-US"/>
              <a:t>Use, modify or delete these slides as appropriate</a:t>
            </a:r>
          </a:p>
        </p:txBody>
      </p:sp>
      <p:sp>
        <p:nvSpPr>
          <p:cNvPr id="1030" name="Rectangle 6"/>
          <p:cNvSpPr>
            <a:spLocks noGrp="1" noChangeArrowheads="1"/>
          </p:cNvSpPr>
          <p:nvPr>
            <p:ph type="sldNum" sz="quarter" idx="4"/>
          </p:nvPr>
        </p:nvSpPr>
        <p:spPr bwMode="auto">
          <a:xfrm>
            <a:off x="8416925" y="6537325"/>
            <a:ext cx="422275" cy="320675"/>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r">
              <a:defRPr sz="900">
                <a:solidFill>
                  <a:srgbClr val="484848"/>
                </a:solidFill>
              </a:defRPr>
            </a:lvl1pPr>
          </a:lstStyle>
          <a:p>
            <a:pPr>
              <a:defRPr/>
            </a:pPr>
            <a:fld id="{2A7888CC-A97D-4440-8229-399165F08B27}" type="slidenum">
              <a:rPr lang="en-US" altLang="en-US" smtClean="0"/>
              <a:pPr>
                <a:defRPr/>
              </a:pPr>
              <a:t>‹#›</a:t>
            </a:fld>
            <a:endParaRPr lang="en-US" altLang="en-US"/>
          </a:p>
        </p:txBody>
      </p:sp>
      <p:cxnSp>
        <p:nvCxnSpPr>
          <p:cNvPr id="3" name="Straight Connector 2"/>
          <p:cNvCxnSpPr/>
          <p:nvPr userDrawn="1"/>
        </p:nvCxnSpPr>
        <p:spPr>
          <a:xfrm>
            <a:off x="365125" y="1219200"/>
            <a:ext cx="8229600" cy="0"/>
          </a:xfrm>
          <a:prstGeom prst="line">
            <a:avLst/>
          </a:prstGeom>
          <a:ln w="6350">
            <a:solidFill>
              <a:srgbClr val="3A5A78"/>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60570A6-4447-1375-CA60-419A6E24ADFF}"/>
              </a:ext>
            </a:extLst>
          </p:cNvPr>
          <p:cNvSpPr txBox="1"/>
          <p:nvPr userDrawn="1">
            <p:extLst>
              <p:ext uri="{1162E1C5-73C7-4A58-AE30-91384D911F3F}">
                <p184:classification xmlns:p184="http://schemas.microsoft.com/office/powerpoint/2018/4/main" val="ftr"/>
              </p:ext>
            </p:extLst>
          </p:nvPr>
        </p:nvSpPr>
        <p:spPr>
          <a:xfrm>
            <a:off x="1970850" y="6766560"/>
            <a:ext cx="5219700" cy="91440"/>
          </a:xfrm>
          <a:prstGeom prst="rect">
            <a:avLst/>
          </a:prstGeom>
        </p:spPr>
        <p:txBody>
          <a:bodyPr horzOverflow="overflow" lIns="0" tIns="0" rIns="0" bIns="0">
            <a:spAutoFit/>
          </a:bodyPr>
          <a:lstStyle/>
          <a:p>
            <a:pPr algn="l"/>
            <a:r>
              <a:rPr lang="en-US" sz="600">
                <a:solidFill>
                  <a:srgbClr val="000000"/>
                </a:solidFill>
                <a:latin typeface="Calibri" panose="020F0502020204030204" pitchFamily="34" charset="0"/>
                <a:cs typeface="Calibri" panose="020F0502020204030204" pitchFamily="34" charset="0"/>
              </a:rPr>
              <a:t>© 2024 by The Hartford. Classification: Company Confidential. No part of this document may be reproduced, published, or used without the permission of The Hartford.</a:t>
            </a:r>
          </a:p>
        </p:txBody>
      </p:sp>
    </p:spTree>
  </p:cSld>
  <p:clrMap bg1="lt1" tx1="dk1" bg2="lt2" tx2="dk2" accent1="accent1" accent2="accent2" accent3="accent3" accent4="accent4" accent5="accent5" accent6="accent6" hlink="hlink" folHlink="folHlink"/>
  <p:sldLayoutIdLst>
    <p:sldLayoutId id="2147483653" r:id="rId1"/>
    <p:sldLayoutId id="2147483656" r:id="rId2"/>
    <p:sldLayoutId id="2147483652" r:id="rId3"/>
    <p:sldLayoutId id="2147483654" r:id="rId4"/>
    <p:sldLayoutId id="2147483655" r:id="rId5"/>
    <p:sldLayoutId id="2147483657" r:id="rId6"/>
    <p:sldLayoutId id="2147483651" r:id="rId7"/>
    <p:sldLayoutId id="2147483650" r:id="rId8"/>
    <p:sldLayoutId id="2147483658" r:id="rId9"/>
  </p:sldLayoutIdLst>
  <p:hf hdr="0" dt="0"/>
  <p:txStyles>
    <p:titleStyle>
      <a:lvl1pPr algn="l" rtl="0" eaLnBrk="1" fontAlgn="base" hangingPunct="1">
        <a:spcBef>
          <a:spcPct val="0"/>
        </a:spcBef>
        <a:spcAft>
          <a:spcPct val="0"/>
        </a:spcAft>
        <a:defRPr sz="1600" b="1" baseline="0">
          <a:solidFill>
            <a:srgbClr val="3A5A78"/>
          </a:solidFill>
          <a:latin typeface="+mj-lt"/>
          <a:ea typeface="+mj-ea"/>
          <a:cs typeface="+mj-cs"/>
        </a:defRPr>
      </a:lvl1pPr>
      <a:lvl2pPr algn="l" rtl="0" eaLnBrk="1" fontAlgn="base" hangingPunct="1">
        <a:spcBef>
          <a:spcPct val="0"/>
        </a:spcBef>
        <a:spcAft>
          <a:spcPct val="0"/>
        </a:spcAft>
        <a:defRPr sz="1600" b="1">
          <a:solidFill>
            <a:srgbClr val="3A5A78"/>
          </a:solidFill>
          <a:latin typeface="Arial" charset="0"/>
        </a:defRPr>
      </a:lvl2pPr>
      <a:lvl3pPr algn="l" rtl="0" eaLnBrk="1" fontAlgn="base" hangingPunct="1">
        <a:spcBef>
          <a:spcPct val="0"/>
        </a:spcBef>
        <a:spcAft>
          <a:spcPct val="0"/>
        </a:spcAft>
        <a:defRPr sz="1600" b="1">
          <a:solidFill>
            <a:srgbClr val="3A5A78"/>
          </a:solidFill>
          <a:latin typeface="Arial" charset="0"/>
        </a:defRPr>
      </a:lvl3pPr>
      <a:lvl4pPr algn="l" rtl="0" eaLnBrk="1" fontAlgn="base" hangingPunct="1">
        <a:spcBef>
          <a:spcPct val="0"/>
        </a:spcBef>
        <a:spcAft>
          <a:spcPct val="0"/>
        </a:spcAft>
        <a:defRPr sz="1600" b="1">
          <a:solidFill>
            <a:srgbClr val="3A5A78"/>
          </a:solidFill>
          <a:latin typeface="Arial" charset="0"/>
        </a:defRPr>
      </a:lvl4pPr>
      <a:lvl5pPr algn="l" rtl="0" eaLnBrk="1" fontAlgn="base" hangingPunct="1">
        <a:spcBef>
          <a:spcPct val="0"/>
        </a:spcBef>
        <a:spcAft>
          <a:spcPct val="0"/>
        </a:spcAft>
        <a:defRPr sz="1600" b="1">
          <a:solidFill>
            <a:srgbClr val="3A5A78"/>
          </a:solidFill>
          <a:latin typeface="Arial" charset="0"/>
        </a:defRPr>
      </a:lvl5pPr>
      <a:lvl6pPr marL="457200" algn="l" rtl="0" eaLnBrk="1" fontAlgn="base" hangingPunct="1">
        <a:spcBef>
          <a:spcPct val="0"/>
        </a:spcBef>
        <a:spcAft>
          <a:spcPct val="0"/>
        </a:spcAft>
        <a:defRPr sz="1600" b="1">
          <a:solidFill>
            <a:srgbClr val="3A5A78"/>
          </a:solidFill>
          <a:latin typeface="Arial" charset="0"/>
        </a:defRPr>
      </a:lvl6pPr>
      <a:lvl7pPr marL="914400" algn="l" rtl="0" eaLnBrk="1" fontAlgn="base" hangingPunct="1">
        <a:spcBef>
          <a:spcPct val="0"/>
        </a:spcBef>
        <a:spcAft>
          <a:spcPct val="0"/>
        </a:spcAft>
        <a:defRPr sz="1600" b="1">
          <a:solidFill>
            <a:srgbClr val="3A5A78"/>
          </a:solidFill>
          <a:latin typeface="Arial" charset="0"/>
        </a:defRPr>
      </a:lvl7pPr>
      <a:lvl8pPr marL="1371600" algn="l" rtl="0" eaLnBrk="1" fontAlgn="base" hangingPunct="1">
        <a:spcBef>
          <a:spcPct val="0"/>
        </a:spcBef>
        <a:spcAft>
          <a:spcPct val="0"/>
        </a:spcAft>
        <a:defRPr sz="1600" b="1">
          <a:solidFill>
            <a:srgbClr val="3A5A78"/>
          </a:solidFill>
          <a:latin typeface="Arial" charset="0"/>
        </a:defRPr>
      </a:lvl8pPr>
      <a:lvl9pPr marL="1828800" algn="l" rtl="0" eaLnBrk="1" fontAlgn="base" hangingPunct="1">
        <a:spcBef>
          <a:spcPct val="0"/>
        </a:spcBef>
        <a:spcAft>
          <a:spcPct val="0"/>
        </a:spcAft>
        <a:defRPr sz="1600" b="1">
          <a:solidFill>
            <a:srgbClr val="3A5A78"/>
          </a:solidFill>
          <a:latin typeface="Arial" charset="0"/>
        </a:defRPr>
      </a:lvl9pPr>
    </p:titleStyle>
    <p:bodyStyle>
      <a:lvl1pPr marL="228600" indent="-228600" algn="l" rtl="0" eaLnBrk="1" fontAlgn="base" hangingPunct="1">
        <a:spcBef>
          <a:spcPct val="20000"/>
        </a:spcBef>
        <a:spcAft>
          <a:spcPct val="0"/>
        </a:spcAft>
        <a:buChar char="•"/>
        <a:defRPr>
          <a:solidFill>
            <a:schemeClr val="tx1"/>
          </a:solidFill>
          <a:latin typeface="+mn-lt"/>
          <a:ea typeface="+mn-ea"/>
          <a:cs typeface="+mn-cs"/>
        </a:defRPr>
      </a:lvl1pPr>
      <a:lvl2pPr marL="747713" indent="-285750" algn="l" rtl="0" eaLnBrk="1" fontAlgn="base" hangingPunct="1">
        <a:spcBef>
          <a:spcPct val="20000"/>
        </a:spcBef>
        <a:spcAft>
          <a:spcPct val="0"/>
        </a:spcAft>
        <a:buChar char="–"/>
        <a:defRPr>
          <a:solidFill>
            <a:schemeClr val="tx1"/>
          </a:solidFill>
          <a:latin typeface="+mn-lt"/>
        </a:defRPr>
      </a:lvl2pPr>
      <a:lvl3pPr marL="1143000" indent="-228600" algn="l" rtl="0" eaLnBrk="1" fontAlgn="base" hangingPunct="1">
        <a:spcBef>
          <a:spcPct val="20000"/>
        </a:spcBef>
        <a:spcAft>
          <a:spcPct val="0"/>
        </a:spcAft>
        <a:buChar char="•"/>
        <a:defRPr sz="1600">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a:solidFill>
            <a:schemeClr val="tx1"/>
          </a:solidFill>
          <a:latin typeface="+mn-lt"/>
        </a:defRPr>
      </a:lvl6pPr>
      <a:lvl7pPr marL="2971800" indent="-228600" algn="l" rtl="0" eaLnBrk="1" fontAlgn="base" hangingPunct="1">
        <a:spcBef>
          <a:spcPct val="20000"/>
        </a:spcBef>
        <a:spcAft>
          <a:spcPct val="0"/>
        </a:spcAft>
        <a:buChar char="»"/>
        <a:defRPr>
          <a:solidFill>
            <a:schemeClr val="tx1"/>
          </a:solidFill>
          <a:latin typeface="+mn-lt"/>
        </a:defRPr>
      </a:lvl7pPr>
      <a:lvl8pPr marL="3429000" indent="-228600" algn="l" rtl="0" eaLnBrk="1" fontAlgn="base" hangingPunct="1">
        <a:spcBef>
          <a:spcPct val="20000"/>
        </a:spcBef>
        <a:spcAft>
          <a:spcPct val="0"/>
        </a:spcAft>
        <a:buChar char="»"/>
        <a:defRPr>
          <a:solidFill>
            <a:schemeClr val="tx1"/>
          </a:solidFill>
          <a:latin typeface="+mn-lt"/>
        </a:defRPr>
      </a:lvl8pPr>
      <a:lvl9pPr marL="3886200" indent="-228600" algn="l" rtl="0" eaLnBrk="1" fontAlgn="base"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jp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p:txBody>
          <a:bodyPr/>
          <a:lstStyle/>
          <a:p>
            <a:r>
              <a:rPr lang="en-US" altLang="en-US" dirty="0"/>
              <a:t>Tech Catalyst Data Engineering </a:t>
            </a:r>
          </a:p>
        </p:txBody>
      </p:sp>
      <p:sp>
        <p:nvSpPr>
          <p:cNvPr id="7170" name="Rectangle 3"/>
          <p:cNvSpPr>
            <a:spLocks noGrp="1" noChangeArrowheads="1"/>
          </p:cNvSpPr>
          <p:nvPr>
            <p:ph type="subTitle" idx="1"/>
          </p:nvPr>
        </p:nvSpPr>
        <p:spPr/>
        <p:txBody>
          <a:bodyPr/>
          <a:lstStyle/>
          <a:p>
            <a:r>
              <a:rPr lang="en-US" altLang="en-US" dirty="0"/>
              <a:t>Pavan </a:t>
            </a:r>
            <a:r>
              <a:rPr lang="en-US" altLang="en-US" dirty="0" err="1"/>
              <a:t>Gudipudi</a:t>
            </a:r>
            <a:endParaRPr lang="en-US" altLang="en-US" dirty="0"/>
          </a:p>
          <a:p>
            <a:pPr eaLnBrk="1" hangingPunct="1"/>
            <a:r>
              <a:rPr lang="en-US" altLang="en-US" dirty="0"/>
              <a:t>Tarek Atwan</a:t>
            </a:r>
          </a:p>
        </p:txBody>
      </p:sp>
    </p:spTree>
    <p:extLst>
      <p:ext uri="{BB962C8B-B14F-4D97-AF65-F5344CB8AC3E}">
        <p14:creationId xmlns:p14="http://schemas.microsoft.com/office/powerpoint/2010/main" val="3907147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B5B92-7FCB-D7CD-D1BC-F220A01A3E66}"/>
              </a:ext>
            </a:extLst>
          </p:cNvPr>
          <p:cNvSpPr>
            <a:spLocks noGrp="1"/>
          </p:cNvSpPr>
          <p:nvPr>
            <p:ph type="sldNum" sz="quarter" idx="10"/>
          </p:nvPr>
        </p:nvSpPr>
        <p:spPr/>
        <p:txBody>
          <a:bodyPr/>
          <a:lstStyle/>
          <a:p>
            <a:pPr>
              <a:defRPr/>
            </a:pPr>
            <a:fld id="{1188F9D2-5B65-4C92-8FFB-3F149C9EBFE1}" type="slidenum">
              <a:rPr lang="en-US" altLang="en-US" smtClean="0"/>
              <a:pPr>
                <a:defRPr/>
              </a:pPr>
              <a:t>10</a:t>
            </a:fld>
            <a:endParaRPr lang="en-US" altLang="en-US"/>
          </a:p>
        </p:txBody>
      </p:sp>
      <p:sp>
        <p:nvSpPr>
          <p:cNvPr id="4" name="Title 3">
            <a:extLst>
              <a:ext uri="{FF2B5EF4-FFF2-40B4-BE49-F238E27FC236}">
                <a16:creationId xmlns:a16="http://schemas.microsoft.com/office/drawing/2014/main" id="{B58DC945-E4EA-21D6-A24C-C006F845EDAF}"/>
              </a:ext>
            </a:extLst>
          </p:cNvPr>
          <p:cNvSpPr>
            <a:spLocks noGrp="1"/>
          </p:cNvSpPr>
          <p:nvPr>
            <p:ph type="title"/>
          </p:nvPr>
        </p:nvSpPr>
        <p:spPr/>
        <p:txBody>
          <a:bodyPr/>
          <a:lstStyle/>
          <a:p>
            <a:r>
              <a:rPr lang="en-US" dirty="0"/>
              <a:t>Week 7</a:t>
            </a:r>
          </a:p>
        </p:txBody>
      </p:sp>
      <p:graphicFrame>
        <p:nvGraphicFramePr>
          <p:cNvPr id="5" name="Google Shape;1304;p100">
            <a:extLst>
              <a:ext uri="{FF2B5EF4-FFF2-40B4-BE49-F238E27FC236}">
                <a16:creationId xmlns:a16="http://schemas.microsoft.com/office/drawing/2014/main" id="{695DC946-3FEB-5808-096A-505EE6406F7C}"/>
              </a:ext>
            </a:extLst>
          </p:cNvPr>
          <p:cNvGraphicFramePr/>
          <p:nvPr/>
        </p:nvGraphicFramePr>
        <p:xfrm>
          <a:off x="360200" y="2535434"/>
          <a:ext cx="1001941" cy="6158460"/>
        </p:xfrm>
        <a:graphic>
          <a:graphicData uri="http://schemas.openxmlformats.org/drawingml/2006/table">
            <a:tbl>
              <a:tblPr>
                <a:noFill/>
              </a:tblPr>
              <a:tblGrid>
                <a:gridCol w="1001941">
                  <a:extLst>
                    <a:ext uri="{9D8B030D-6E8A-4147-A177-3AD203B41FA5}">
                      <a16:colId xmlns:a16="http://schemas.microsoft.com/office/drawing/2014/main" val="20000"/>
                    </a:ext>
                  </a:extLst>
                </a:gridCol>
              </a:tblGrid>
              <a:tr h="229659">
                <a:tc>
                  <a:txBody>
                    <a:bodyPr/>
                    <a:lstStyle/>
                    <a:p>
                      <a:pPr marL="0" lvl="0" indent="0" algn="r" rtl="0">
                        <a:spcBef>
                          <a:spcPts val="0"/>
                        </a:spcBef>
                        <a:spcAft>
                          <a:spcPts val="0"/>
                        </a:spcAft>
                        <a:buNone/>
                      </a:pPr>
                      <a:r>
                        <a:rPr lang="en" sz="1050" b="1" dirty="0">
                          <a:latin typeface="Montserrat"/>
                        </a:rPr>
                        <a:t>Week 1</a:t>
                      </a:r>
                    </a:p>
                    <a:p>
                      <a:pPr marL="0" lvl="0" indent="0" algn="r" rtl="0">
                        <a:spcBef>
                          <a:spcPts val="0"/>
                        </a:spcBef>
                        <a:spcAft>
                          <a:spcPts val="0"/>
                        </a:spcAft>
                        <a:buNone/>
                      </a:pPr>
                      <a:endParaRPr sz="1050" b="1"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0"/>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2</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1"/>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3</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2"/>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4</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3"/>
                  </a:ext>
                </a:extLst>
              </a:tr>
              <a:tr h="332711">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5</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4"/>
                  </a:ext>
                </a:extLst>
              </a:tr>
              <a:tr h="126606">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6</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7</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8</a:t>
                      </a: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5"/>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6"/>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7"/>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8"/>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9"/>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0"/>
                  </a:ext>
                </a:extLst>
              </a:tr>
              <a:tr h="126606">
                <a:tc>
                  <a:txBody>
                    <a:bodyPr/>
                    <a:lstStyle/>
                    <a:p>
                      <a:pPr marL="0" lvl="0" indent="0" algn="l" defTabSz="914400" rtl="0" eaLnBrk="1" latinLnBrk="0" hangingPunct="1">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1"/>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2"/>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3"/>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4"/>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5"/>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6"/>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7"/>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8"/>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9"/>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0"/>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1"/>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2"/>
                  </a:ext>
                </a:extLst>
              </a:tr>
              <a:tr h="126606">
                <a:tc>
                  <a:txBody>
                    <a:bodyPr/>
                    <a:lstStyle/>
                    <a:p>
                      <a:pPr marL="0" marR="0" lvl="0" indent="0" algn="l" rtl="0">
                        <a:lnSpc>
                          <a:spcPct val="100000"/>
                        </a:lnSpc>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3"/>
                  </a:ext>
                </a:extLst>
              </a:tr>
            </a:tbl>
          </a:graphicData>
        </a:graphic>
      </p:graphicFrame>
      <p:sp>
        <p:nvSpPr>
          <p:cNvPr id="6" name="Google Shape;1307;p100">
            <a:extLst>
              <a:ext uri="{FF2B5EF4-FFF2-40B4-BE49-F238E27FC236}">
                <a16:creationId xmlns:a16="http://schemas.microsoft.com/office/drawing/2014/main" id="{55857A0E-5E74-7016-B9DF-D3E4F286B7C3}"/>
              </a:ext>
            </a:extLst>
          </p:cNvPr>
          <p:cNvSpPr/>
          <p:nvPr/>
        </p:nvSpPr>
        <p:spPr>
          <a:xfrm>
            <a:off x="1406545" y="2611134"/>
            <a:ext cx="1035900" cy="115500"/>
          </a:xfrm>
          <a:prstGeom prst="roundRect">
            <a:avLst>
              <a:gd name="adj" fmla="val 16667"/>
            </a:avLst>
          </a:prstGeom>
          <a:solidFill>
            <a:srgbClr val="FF4A66"/>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7" name="Google Shape;1309;p100">
            <a:extLst>
              <a:ext uri="{FF2B5EF4-FFF2-40B4-BE49-F238E27FC236}">
                <a16:creationId xmlns:a16="http://schemas.microsoft.com/office/drawing/2014/main" id="{D6522F3A-F5B3-591F-CDDB-4A8459DB7FFC}"/>
              </a:ext>
            </a:extLst>
          </p:cNvPr>
          <p:cNvSpPr/>
          <p:nvPr/>
        </p:nvSpPr>
        <p:spPr>
          <a:xfrm>
            <a:off x="1406545" y="2966886"/>
            <a:ext cx="1331400" cy="115500"/>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8" name="Google Shape;1310;p100">
            <a:extLst>
              <a:ext uri="{FF2B5EF4-FFF2-40B4-BE49-F238E27FC236}">
                <a16:creationId xmlns:a16="http://schemas.microsoft.com/office/drawing/2014/main" id="{0A450512-86F6-0DB0-3D0A-A81AA5921ABA}"/>
              </a:ext>
            </a:extLst>
          </p:cNvPr>
          <p:cNvSpPr/>
          <p:nvPr/>
        </p:nvSpPr>
        <p:spPr>
          <a:xfrm>
            <a:off x="1406545" y="3322638"/>
            <a:ext cx="1331400" cy="115500"/>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9" name="Google Shape;1329;p100">
            <a:extLst>
              <a:ext uri="{FF2B5EF4-FFF2-40B4-BE49-F238E27FC236}">
                <a16:creationId xmlns:a16="http://schemas.microsoft.com/office/drawing/2014/main" id="{7209A379-3637-5572-C3C6-BD2BB8F4F444}"/>
              </a:ext>
            </a:extLst>
          </p:cNvPr>
          <p:cNvSpPr/>
          <p:nvPr/>
        </p:nvSpPr>
        <p:spPr>
          <a:xfrm>
            <a:off x="3083545" y="1801662"/>
            <a:ext cx="5310016" cy="1018824"/>
          </a:xfrm>
          <a:prstGeom prst="round2DiagRect">
            <a:avLst>
              <a:gd name="adj1" fmla="val 16667"/>
              <a:gd name="adj2" fmla="val 0"/>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73150" tIns="73150" rIns="73150" bIns="73150" anchor="ctr" anchorCtr="0">
            <a:noAutofit/>
          </a:bodyPr>
          <a:lstStyle/>
          <a:p>
            <a:pPr fontAlgn="auto">
              <a:spcBef>
                <a:spcPts val="0"/>
              </a:spcBef>
              <a:spcAft>
                <a:spcPts val="0"/>
              </a:spcAft>
              <a:buClr>
                <a:srgbClr val="000000"/>
              </a:buClr>
            </a:pPr>
            <a:br>
              <a:rPr lang="en" sz="1200" b="1" kern="0" dirty="0">
                <a:solidFill>
                  <a:srgbClr val="000000"/>
                </a:solidFill>
                <a:latin typeface="Montserrat"/>
                <a:ea typeface="Roboto"/>
                <a:cs typeface="Roboto"/>
                <a:sym typeface="Roboto"/>
              </a:rPr>
            </a:br>
            <a:r>
              <a:rPr lang="en" sz="1200" b="1" kern="0" dirty="0">
                <a:solidFill>
                  <a:srgbClr val="000000"/>
                </a:solidFill>
                <a:latin typeface="Montserrat"/>
                <a:ea typeface="Roboto"/>
                <a:cs typeface="Roboto"/>
                <a:sym typeface="Roboto"/>
              </a:rPr>
              <a:t>Data Visualization Fundamentals: </a:t>
            </a:r>
            <a:r>
              <a:rPr lang="en" sz="1050" kern="0" dirty="0">
                <a:solidFill>
                  <a:srgbClr val="000000"/>
                </a:solidFill>
                <a:latin typeface="Montserrat"/>
                <a:ea typeface="Roboto"/>
                <a:cs typeface="Roboto"/>
                <a:sym typeface="Roboto"/>
              </a:rPr>
              <a:t>Learn about Data Visualization best practices with hands-on experience using Tableau and </a:t>
            </a:r>
            <a:r>
              <a:rPr lang="en" sz="1050" kern="0" dirty="0" err="1">
                <a:solidFill>
                  <a:srgbClr val="000000"/>
                </a:solidFill>
                <a:latin typeface="Montserrat"/>
                <a:ea typeface="Roboto"/>
                <a:cs typeface="Roboto"/>
                <a:sym typeface="Roboto"/>
              </a:rPr>
              <a:t>Thoughtspot</a:t>
            </a:r>
            <a:r>
              <a:rPr lang="en" sz="1050" kern="0" dirty="0">
                <a:solidFill>
                  <a:srgbClr val="000000"/>
                </a:solidFill>
                <a:latin typeface="Montserrat"/>
                <a:ea typeface="Roboto"/>
                <a:cs typeface="Roboto"/>
                <a:sym typeface="Roboto"/>
              </a:rPr>
              <a:t> </a:t>
            </a:r>
            <a:endParaRPr sz="1200" kern="0" dirty="0">
              <a:solidFill>
                <a:srgbClr val="000000"/>
              </a:solidFill>
              <a:latin typeface="Montserrat"/>
              <a:ea typeface="Roboto"/>
              <a:cs typeface="Roboto"/>
              <a:sym typeface="Roboto"/>
            </a:endParaRPr>
          </a:p>
        </p:txBody>
      </p:sp>
      <p:sp>
        <p:nvSpPr>
          <p:cNvPr id="10" name="Google Shape;1310;p100">
            <a:extLst>
              <a:ext uri="{FF2B5EF4-FFF2-40B4-BE49-F238E27FC236}">
                <a16:creationId xmlns:a16="http://schemas.microsoft.com/office/drawing/2014/main" id="{BED0DC0F-68EF-FD59-9F14-6620B422E299}"/>
              </a:ext>
            </a:extLst>
          </p:cNvPr>
          <p:cNvSpPr/>
          <p:nvPr/>
        </p:nvSpPr>
        <p:spPr>
          <a:xfrm>
            <a:off x="1406545" y="3678390"/>
            <a:ext cx="1815405" cy="118872"/>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1" name="Google Shape;1310;p100">
            <a:extLst>
              <a:ext uri="{FF2B5EF4-FFF2-40B4-BE49-F238E27FC236}">
                <a16:creationId xmlns:a16="http://schemas.microsoft.com/office/drawing/2014/main" id="{457049DF-0220-F85B-A312-BCDCBB02324A}"/>
              </a:ext>
            </a:extLst>
          </p:cNvPr>
          <p:cNvSpPr/>
          <p:nvPr/>
        </p:nvSpPr>
        <p:spPr>
          <a:xfrm>
            <a:off x="1406545" y="4037514"/>
            <a:ext cx="1815404" cy="118872"/>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2" name="Google Shape;1310;p100">
            <a:extLst>
              <a:ext uri="{FF2B5EF4-FFF2-40B4-BE49-F238E27FC236}">
                <a16:creationId xmlns:a16="http://schemas.microsoft.com/office/drawing/2014/main" id="{4E0633B7-50CD-E88F-C2B1-26BD623BBC0C}"/>
              </a:ext>
            </a:extLst>
          </p:cNvPr>
          <p:cNvSpPr/>
          <p:nvPr/>
        </p:nvSpPr>
        <p:spPr>
          <a:xfrm>
            <a:off x="1399186" y="4396639"/>
            <a:ext cx="2507666" cy="118872"/>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3" name="Google Shape;1310;p100">
            <a:extLst>
              <a:ext uri="{FF2B5EF4-FFF2-40B4-BE49-F238E27FC236}">
                <a16:creationId xmlns:a16="http://schemas.microsoft.com/office/drawing/2014/main" id="{121494A2-FF0A-5ED3-EB50-8489C4352434}"/>
              </a:ext>
            </a:extLst>
          </p:cNvPr>
          <p:cNvSpPr/>
          <p:nvPr/>
        </p:nvSpPr>
        <p:spPr>
          <a:xfrm>
            <a:off x="1406544" y="4722309"/>
            <a:ext cx="2850902" cy="118872"/>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4" name="Google Shape;1310;p100">
            <a:extLst>
              <a:ext uri="{FF2B5EF4-FFF2-40B4-BE49-F238E27FC236}">
                <a16:creationId xmlns:a16="http://schemas.microsoft.com/office/drawing/2014/main" id="{4758B90D-5CA0-F800-D880-363E6AFCFEF9}"/>
              </a:ext>
            </a:extLst>
          </p:cNvPr>
          <p:cNvSpPr/>
          <p:nvPr/>
        </p:nvSpPr>
        <p:spPr>
          <a:xfrm>
            <a:off x="1399186" y="5017349"/>
            <a:ext cx="2858260"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pic>
        <p:nvPicPr>
          <p:cNvPr id="16" name="Picture 15" descr="A close-up of words&#10;&#10;Description automatically generated">
            <a:extLst>
              <a:ext uri="{FF2B5EF4-FFF2-40B4-BE49-F238E27FC236}">
                <a16:creationId xmlns:a16="http://schemas.microsoft.com/office/drawing/2014/main" id="{5C1FB948-DF16-1860-DCFA-D86F0778B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8333" y="2903457"/>
            <a:ext cx="3875447" cy="3875447"/>
          </a:xfrm>
          <a:prstGeom prst="rect">
            <a:avLst/>
          </a:prstGeom>
        </p:spPr>
      </p:pic>
      <p:sp>
        <p:nvSpPr>
          <p:cNvPr id="17" name="Rectangle 16">
            <a:extLst>
              <a:ext uri="{FF2B5EF4-FFF2-40B4-BE49-F238E27FC236}">
                <a16:creationId xmlns:a16="http://schemas.microsoft.com/office/drawing/2014/main" id="{EFDC9927-339D-848D-E051-3B28CECAFEE9}"/>
              </a:ext>
            </a:extLst>
          </p:cNvPr>
          <p:cNvSpPr/>
          <p:nvPr/>
        </p:nvSpPr>
        <p:spPr>
          <a:xfrm>
            <a:off x="239626" y="5588192"/>
            <a:ext cx="3667226" cy="98495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Montserrat" pitchFamily="2" charset="77"/>
              </a:rPr>
              <a:t>Tableau Project </a:t>
            </a:r>
          </a:p>
        </p:txBody>
      </p:sp>
    </p:spTree>
    <p:extLst>
      <p:ext uri="{BB962C8B-B14F-4D97-AF65-F5344CB8AC3E}">
        <p14:creationId xmlns:p14="http://schemas.microsoft.com/office/powerpoint/2010/main" val="604319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A33C21-0ECF-35BE-0900-AF6CC4C8B1AF}"/>
              </a:ext>
            </a:extLst>
          </p:cNvPr>
          <p:cNvSpPr>
            <a:spLocks noGrp="1"/>
          </p:cNvSpPr>
          <p:nvPr>
            <p:ph type="sldNum" sz="quarter" idx="10"/>
          </p:nvPr>
        </p:nvSpPr>
        <p:spPr/>
        <p:txBody>
          <a:bodyPr/>
          <a:lstStyle/>
          <a:p>
            <a:pPr>
              <a:defRPr/>
            </a:pPr>
            <a:fld id="{1188F9D2-5B65-4C92-8FFB-3F149C9EBFE1}" type="slidenum">
              <a:rPr lang="en-US" altLang="en-US" smtClean="0"/>
              <a:pPr>
                <a:defRPr/>
              </a:pPr>
              <a:t>11</a:t>
            </a:fld>
            <a:endParaRPr lang="en-US" altLang="en-US"/>
          </a:p>
        </p:txBody>
      </p:sp>
      <p:sp>
        <p:nvSpPr>
          <p:cNvPr id="4" name="Title 3">
            <a:extLst>
              <a:ext uri="{FF2B5EF4-FFF2-40B4-BE49-F238E27FC236}">
                <a16:creationId xmlns:a16="http://schemas.microsoft.com/office/drawing/2014/main" id="{5559DAD1-3870-4DD0-9132-0B44EC3BAE05}"/>
              </a:ext>
            </a:extLst>
          </p:cNvPr>
          <p:cNvSpPr>
            <a:spLocks noGrp="1"/>
          </p:cNvSpPr>
          <p:nvPr>
            <p:ph type="title"/>
          </p:nvPr>
        </p:nvSpPr>
        <p:spPr/>
        <p:txBody>
          <a:bodyPr/>
          <a:lstStyle/>
          <a:p>
            <a:r>
              <a:rPr lang="en-US" dirty="0"/>
              <a:t>Week 8</a:t>
            </a:r>
          </a:p>
        </p:txBody>
      </p:sp>
      <p:graphicFrame>
        <p:nvGraphicFramePr>
          <p:cNvPr id="5" name="Google Shape;1304;p100">
            <a:extLst>
              <a:ext uri="{FF2B5EF4-FFF2-40B4-BE49-F238E27FC236}">
                <a16:creationId xmlns:a16="http://schemas.microsoft.com/office/drawing/2014/main" id="{440784F3-DEBB-BCFD-C38F-A04D41A51EAA}"/>
              </a:ext>
            </a:extLst>
          </p:cNvPr>
          <p:cNvGraphicFramePr/>
          <p:nvPr/>
        </p:nvGraphicFramePr>
        <p:xfrm>
          <a:off x="360200" y="2535434"/>
          <a:ext cx="1001941" cy="6158460"/>
        </p:xfrm>
        <a:graphic>
          <a:graphicData uri="http://schemas.openxmlformats.org/drawingml/2006/table">
            <a:tbl>
              <a:tblPr>
                <a:noFill/>
              </a:tblPr>
              <a:tblGrid>
                <a:gridCol w="1001941">
                  <a:extLst>
                    <a:ext uri="{9D8B030D-6E8A-4147-A177-3AD203B41FA5}">
                      <a16:colId xmlns:a16="http://schemas.microsoft.com/office/drawing/2014/main" val="20000"/>
                    </a:ext>
                  </a:extLst>
                </a:gridCol>
              </a:tblGrid>
              <a:tr h="229659">
                <a:tc>
                  <a:txBody>
                    <a:bodyPr/>
                    <a:lstStyle/>
                    <a:p>
                      <a:pPr marL="0" lvl="0" indent="0" algn="r" rtl="0">
                        <a:spcBef>
                          <a:spcPts val="0"/>
                        </a:spcBef>
                        <a:spcAft>
                          <a:spcPts val="0"/>
                        </a:spcAft>
                        <a:buNone/>
                      </a:pPr>
                      <a:r>
                        <a:rPr lang="en" sz="1050" b="1" dirty="0">
                          <a:latin typeface="Montserrat"/>
                        </a:rPr>
                        <a:t>Week 1</a:t>
                      </a:r>
                    </a:p>
                    <a:p>
                      <a:pPr marL="0" lvl="0" indent="0" algn="r" rtl="0">
                        <a:spcBef>
                          <a:spcPts val="0"/>
                        </a:spcBef>
                        <a:spcAft>
                          <a:spcPts val="0"/>
                        </a:spcAft>
                        <a:buNone/>
                      </a:pPr>
                      <a:endParaRPr sz="1050" b="1"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0"/>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2</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1"/>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3</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2"/>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4</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3"/>
                  </a:ext>
                </a:extLst>
              </a:tr>
              <a:tr h="332711">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5</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4"/>
                  </a:ext>
                </a:extLst>
              </a:tr>
              <a:tr h="126606">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6</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7</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8</a:t>
                      </a: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5"/>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6"/>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7"/>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8"/>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9"/>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0"/>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1"/>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2"/>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3"/>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4"/>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5"/>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6"/>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7"/>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8"/>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9"/>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0"/>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1"/>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2"/>
                  </a:ext>
                </a:extLst>
              </a:tr>
              <a:tr h="126606">
                <a:tc>
                  <a:txBody>
                    <a:bodyPr/>
                    <a:lstStyle/>
                    <a:p>
                      <a:pPr marL="0" marR="0" lvl="0" indent="0" algn="l" rtl="0">
                        <a:lnSpc>
                          <a:spcPct val="100000"/>
                        </a:lnSpc>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3"/>
                  </a:ext>
                </a:extLst>
              </a:tr>
            </a:tbl>
          </a:graphicData>
        </a:graphic>
      </p:graphicFrame>
      <p:sp>
        <p:nvSpPr>
          <p:cNvPr id="6" name="Google Shape;1307;p100">
            <a:extLst>
              <a:ext uri="{FF2B5EF4-FFF2-40B4-BE49-F238E27FC236}">
                <a16:creationId xmlns:a16="http://schemas.microsoft.com/office/drawing/2014/main" id="{6654F6E7-8D88-1ECD-1D0A-E49F88A0E3BE}"/>
              </a:ext>
            </a:extLst>
          </p:cNvPr>
          <p:cNvSpPr/>
          <p:nvPr/>
        </p:nvSpPr>
        <p:spPr>
          <a:xfrm>
            <a:off x="1406545" y="2611134"/>
            <a:ext cx="1035900" cy="115500"/>
          </a:xfrm>
          <a:prstGeom prst="roundRect">
            <a:avLst>
              <a:gd name="adj" fmla="val 16667"/>
            </a:avLst>
          </a:prstGeom>
          <a:solidFill>
            <a:srgbClr val="FF4A66"/>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7" name="Google Shape;1309;p100">
            <a:extLst>
              <a:ext uri="{FF2B5EF4-FFF2-40B4-BE49-F238E27FC236}">
                <a16:creationId xmlns:a16="http://schemas.microsoft.com/office/drawing/2014/main" id="{B5604D07-C55D-D4E6-0062-8AAA61986356}"/>
              </a:ext>
            </a:extLst>
          </p:cNvPr>
          <p:cNvSpPr/>
          <p:nvPr/>
        </p:nvSpPr>
        <p:spPr>
          <a:xfrm>
            <a:off x="1406545" y="2966886"/>
            <a:ext cx="1331400" cy="115500"/>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8" name="Google Shape;1310;p100">
            <a:extLst>
              <a:ext uri="{FF2B5EF4-FFF2-40B4-BE49-F238E27FC236}">
                <a16:creationId xmlns:a16="http://schemas.microsoft.com/office/drawing/2014/main" id="{72F0D629-D5A0-3A0A-0AC3-6FFD620DD242}"/>
              </a:ext>
            </a:extLst>
          </p:cNvPr>
          <p:cNvSpPr/>
          <p:nvPr/>
        </p:nvSpPr>
        <p:spPr>
          <a:xfrm>
            <a:off x="1406545" y="3322638"/>
            <a:ext cx="1331400" cy="115500"/>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9" name="Google Shape;1329;p100">
            <a:extLst>
              <a:ext uri="{FF2B5EF4-FFF2-40B4-BE49-F238E27FC236}">
                <a16:creationId xmlns:a16="http://schemas.microsoft.com/office/drawing/2014/main" id="{DDDA2607-8113-DED8-2D59-2A6C0ACFC4A1}"/>
              </a:ext>
            </a:extLst>
          </p:cNvPr>
          <p:cNvSpPr/>
          <p:nvPr/>
        </p:nvSpPr>
        <p:spPr>
          <a:xfrm>
            <a:off x="3083545" y="1801662"/>
            <a:ext cx="5310016" cy="1018824"/>
          </a:xfrm>
          <a:prstGeom prst="round2DiagRect">
            <a:avLst>
              <a:gd name="adj1" fmla="val 16667"/>
              <a:gd name="adj2" fmla="val 0"/>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73150" tIns="73150" rIns="73150" bIns="73150" anchor="ctr" anchorCtr="0">
            <a:noAutofit/>
          </a:bodyPr>
          <a:lstStyle/>
          <a:p>
            <a:pPr fontAlgn="auto">
              <a:spcBef>
                <a:spcPts val="0"/>
              </a:spcBef>
              <a:spcAft>
                <a:spcPts val="0"/>
              </a:spcAft>
              <a:buClr>
                <a:srgbClr val="000000"/>
              </a:buClr>
            </a:pPr>
            <a:br>
              <a:rPr lang="en" sz="1200" b="1" kern="0" dirty="0">
                <a:solidFill>
                  <a:srgbClr val="000000"/>
                </a:solidFill>
                <a:latin typeface="Montserrat"/>
                <a:ea typeface="Roboto"/>
                <a:cs typeface="Roboto"/>
                <a:sym typeface="Roboto"/>
              </a:rPr>
            </a:br>
            <a:r>
              <a:rPr lang="en" sz="1200" b="1" kern="0" dirty="0">
                <a:solidFill>
                  <a:srgbClr val="000000"/>
                </a:solidFill>
                <a:latin typeface="Montserrat"/>
                <a:ea typeface="Roboto"/>
                <a:cs typeface="Roboto"/>
                <a:sym typeface="Roboto"/>
              </a:rPr>
              <a:t>Capstone Project : </a:t>
            </a:r>
            <a:r>
              <a:rPr lang="en-US" sz="1050" kern="0" dirty="0">
                <a:solidFill>
                  <a:srgbClr val="000000"/>
                </a:solidFill>
                <a:latin typeface="Montserrat"/>
                <a:ea typeface="Roboto"/>
                <a:cs typeface="Roboto"/>
                <a:sym typeface="Roboto"/>
              </a:rPr>
              <a:t>End-to-End project to demonstrate what students have learned</a:t>
            </a:r>
            <a:endParaRPr sz="1200" kern="0" dirty="0">
              <a:solidFill>
                <a:srgbClr val="000000"/>
              </a:solidFill>
              <a:latin typeface="Montserrat"/>
              <a:ea typeface="Roboto"/>
              <a:cs typeface="Roboto"/>
              <a:sym typeface="Roboto"/>
            </a:endParaRPr>
          </a:p>
        </p:txBody>
      </p:sp>
      <p:sp>
        <p:nvSpPr>
          <p:cNvPr id="10" name="Google Shape;1310;p100">
            <a:extLst>
              <a:ext uri="{FF2B5EF4-FFF2-40B4-BE49-F238E27FC236}">
                <a16:creationId xmlns:a16="http://schemas.microsoft.com/office/drawing/2014/main" id="{2A1F4B05-9C62-BD8D-52C5-18E912E409A5}"/>
              </a:ext>
            </a:extLst>
          </p:cNvPr>
          <p:cNvSpPr/>
          <p:nvPr/>
        </p:nvSpPr>
        <p:spPr>
          <a:xfrm>
            <a:off x="1406545" y="3678390"/>
            <a:ext cx="1815405" cy="118872"/>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1" name="Google Shape;1310;p100">
            <a:extLst>
              <a:ext uri="{FF2B5EF4-FFF2-40B4-BE49-F238E27FC236}">
                <a16:creationId xmlns:a16="http://schemas.microsoft.com/office/drawing/2014/main" id="{8223D841-0AD6-285B-992B-D0D4027C1984}"/>
              </a:ext>
            </a:extLst>
          </p:cNvPr>
          <p:cNvSpPr/>
          <p:nvPr/>
        </p:nvSpPr>
        <p:spPr>
          <a:xfrm>
            <a:off x="1406545" y="4037514"/>
            <a:ext cx="1815404" cy="118872"/>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2" name="Google Shape;1310;p100">
            <a:extLst>
              <a:ext uri="{FF2B5EF4-FFF2-40B4-BE49-F238E27FC236}">
                <a16:creationId xmlns:a16="http://schemas.microsoft.com/office/drawing/2014/main" id="{CAE752F4-3672-C1F5-3F98-3129EBF5102C}"/>
              </a:ext>
            </a:extLst>
          </p:cNvPr>
          <p:cNvSpPr/>
          <p:nvPr/>
        </p:nvSpPr>
        <p:spPr>
          <a:xfrm>
            <a:off x="1399186" y="4396639"/>
            <a:ext cx="2507666" cy="118872"/>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3" name="Google Shape;1310;p100">
            <a:extLst>
              <a:ext uri="{FF2B5EF4-FFF2-40B4-BE49-F238E27FC236}">
                <a16:creationId xmlns:a16="http://schemas.microsoft.com/office/drawing/2014/main" id="{EE98070F-4CD0-5D64-2E77-087F9BF45640}"/>
              </a:ext>
            </a:extLst>
          </p:cNvPr>
          <p:cNvSpPr/>
          <p:nvPr/>
        </p:nvSpPr>
        <p:spPr>
          <a:xfrm>
            <a:off x="1406544" y="4722309"/>
            <a:ext cx="2850902" cy="118872"/>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4" name="Google Shape;1310;p100">
            <a:extLst>
              <a:ext uri="{FF2B5EF4-FFF2-40B4-BE49-F238E27FC236}">
                <a16:creationId xmlns:a16="http://schemas.microsoft.com/office/drawing/2014/main" id="{351D5BA2-47BD-5AE3-5AE5-280223ED1255}"/>
              </a:ext>
            </a:extLst>
          </p:cNvPr>
          <p:cNvSpPr/>
          <p:nvPr/>
        </p:nvSpPr>
        <p:spPr>
          <a:xfrm>
            <a:off x="1399186" y="5017349"/>
            <a:ext cx="2858260" cy="118872"/>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5" name="Rectangle 14">
            <a:extLst>
              <a:ext uri="{FF2B5EF4-FFF2-40B4-BE49-F238E27FC236}">
                <a16:creationId xmlns:a16="http://schemas.microsoft.com/office/drawing/2014/main" id="{7A9478B5-1CBA-D414-331E-93F56AFC0D64}"/>
              </a:ext>
            </a:extLst>
          </p:cNvPr>
          <p:cNvSpPr/>
          <p:nvPr/>
        </p:nvSpPr>
        <p:spPr>
          <a:xfrm>
            <a:off x="239626" y="5588192"/>
            <a:ext cx="3667226" cy="98495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Montserrat" pitchFamily="2" charset="77"/>
              </a:rPr>
              <a:t>Final Capstone Project</a:t>
            </a:r>
          </a:p>
        </p:txBody>
      </p:sp>
    </p:spTree>
    <p:extLst>
      <p:ext uri="{BB962C8B-B14F-4D97-AF65-F5344CB8AC3E}">
        <p14:creationId xmlns:p14="http://schemas.microsoft.com/office/powerpoint/2010/main" val="247206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691AA8-F411-9207-AFB0-C831BB8AB862}"/>
              </a:ext>
            </a:extLst>
          </p:cNvPr>
          <p:cNvSpPr>
            <a:spLocks noGrp="1"/>
          </p:cNvSpPr>
          <p:nvPr>
            <p:ph type="sldNum" sz="quarter" idx="10"/>
          </p:nvPr>
        </p:nvSpPr>
        <p:spPr/>
        <p:txBody>
          <a:bodyPr/>
          <a:lstStyle/>
          <a:p>
            <a:pPr>
              <a:defRPr/>
            </a:pPr>
            <a:fld id="{1188F9D2-5B65-4C92-8FFB-3F149C9EBFE1}" type="slidenum">
              <a:rPr lang="en-US" altLang="en-US" smtClean="0"/>
              <a:pPr>
                <a:defRPr/>
              </a:pPr>
              <a:t>12</a:t>
            </a:fld>
            <a:endParaRPr lang="en-US" altLang="en-US"/>
          </a:p>
        </p:txBody>
      </p:sp>
      <p:sp>
        <p:nvSpPr>
          <p:cNvPr id="4" name="Title 3">
            <a:extLst>
              <a:ext uri="{FF2B5EF4-FFF2-40B4-BE49-F238E27FC236}">
                <a16:creationId xmlns:a16="http://schemas.microsoft.com/office/drawing/2014/main" id="{D66D9801-4654-6C9B-30C3-12062935D7F6}"/>
              </a:ext>
            </a:extLst>
          </p:cNvPr>
          <p:cNvSpPr>
            <a:spLocks noGrp="1"/>
          </p:cNvSpPr>
          <p:nvPr>
            <p:ph type="title"/>
          </p:nvPr>
        </p:nvSpPr>
        <p:spPr/>
        <p:txBody>
          <a:bodyPr/>
          <a:lstStyle/>
          <a:p>
            <a:r>
              <a:rPr lang="en-US" dirty="0"/>
              <a:t>Student Showcase Example</a:t>
            </a:r>
          </a:p>
        </p:txBody>
      </p:sp>
      <p:pic>
        <p:nvPicPr>
          <p:cNvPr id="1026" name="Picture 2" descr="F5FA44F5-133D-4893-B15A-8F52D23D12E7">
            <a:extLst>
              <a:ext uri="{FF2B5EF4-FFF2-40B4-BE49-F238E27FC236}">
                <a16:creationId xmlns:a16="http://schemas.microsoft.com/office/drawing/2014/main" id="{2D1A7B11-DE1F-2D92-8032-5FA5BE336F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79" t="18135" r="7475"/>
          <a:stretch/>
        </p:blipFill>
        <p:spPr bwMode="auto">
          <a:xfrm>
            <a:off x="320234" y="1445671"/>
            <a:ext cx="3293174" cy="21645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image-20240726115641403">
            <a:extLst>
              <a:ext uri="{FF2B5EF4-FFF2-40B4-BE49-F238E27FC236}">
                <a16:creationId xmlns:a16="http://schemas.microsoft.com/office/drawing/2014/main" id="{3021E00C-D548-3231-1147-A0B74B5B6C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896" b="14985"/>
          <a:stretch/>
        </p:blipFill>
        <p:spPr bwMode="auto">
          <a:xfrm>
            <a:off x="274320" y="4023186"/>
            <a:ext cx="4572301" cy="21645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descr="image-20240726115352475">
            <a:extLst>
              <a:ext uri="{FF2B5EF4-FFF2-40B4-BE49-F238E27FC236}">
                <a16:creationId xmlns:a16="http://schemas.microsoft.com/office/drawing/2014/main" id="{795DABED-E748-D617-7E03-D2ACC8C617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53" t="18226" r="6514" b="2997"/>
          <a:stretch/>
        </p:blipFill>
        <p:spPr bwMode="auto">
          <a:xfrm>
            <a:off x="5060384" y="3881148"/>
            <a:ext cx="3985716" cy="26272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2" name="Picture 8" descr="image-20240726115230473">
            <a:extLst>
              <a:ext uri="{FF2B5EF4-FFF2-40B4-BE49-F238E27FC236}">
                <a16:creationId xmlns:a16="http://schemas.microsoft.com/office/drawing/2014/main" id="{9D23D7E9-A7B7-DA12-775B-9B4DEABABD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3" t="18838" r="1376" b="35291"/>
          <a:stretch/>
        </p:blipFill>
        <p:spPr bwMode="auto">
          <a:xfrm>
            <a:off x="4003511" y="1273629"/>
            <a:ext cx="3444043" cy="12161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CBEC3251-93CD-C0F7-7FAD-28B74373160A}"/>
              </a:ext>
            </a:extLst>
          </p:cNvPr>
          <p:cNvPicPr>
            <a:picLocks noChangeAspect="1"/>
          </p:cNvPicPr>
          <p:nvPr/>
        </p:nvPicPr>
        <p:blipFill>
          <a:blip r:embed="rId6"/>
          <a:stretch>
            <a:fillRect/>
          </a:stretch>
        </p:blipFill>
        <p:spPr>
          <a:xfrm>
            <a:off x="4003511" y="2621470"/>
            <a:ext cx="4476735" cy="10350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08592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691AA8-F411-9207-AFB0-C831BB8AB862}"/>
              </a:ext>
            </a:extLst>
          </p:cNvPr>
          <p:cNvSpPr>
            <a:spLocks noGrp="1"/>
          </p:cNvSpPr>
          <p:nvPr>
            <p:ph type="sldNum" sz="quarter" idx="10"/>
          </p:nvPr>
        </p:nvSpPr>
        <p:spPr/>
        <p:txBody>
          <a:bodyPr/>
          <a:lstStyle/>
          <a:p>
            <a:pPr>
              <a:defRPr/>
            </a:pPr>
            <a:fld id="{1188F9D2-5B65-4C92-8FFB-3F149C9EBFE1}" type="slidenum">
              <a:rPr lang="en-US" altLang="en-US" smtClean="0"/>
              <a:pPr>
                <a:defRPr/>
              </a:pPr>
              <a:t>13</a:t>
            </a:fld>
            <a:endParaRPr lang="en-US" altLang="en-US"/>
          </a:p>
        </p:txBody>
      </p:sp>
      <p:sp>
        <p:nvSpPr>
          <p:cNvPr id="4" name="Title 3">
            <a:extLst>
              <a:ext uri="{FF2B5EF4-FFF2-40B4-BE49-F238E27FC236}">
                <a16:creationId xmlns:a16="http://schemas.microsoft.com/office/drawing/2014/main" id="{D66D9801-4654-6C9B-30C3-12062935D7F6}"/>
              </a:ext>
            </a:extLst>
          </p:cNvPr>
          <p:cNvSpPr>
            <a:spLocks noGrp="1"/>
          </p:cNvSpPr>
          <p:nvPr>
            <p:ph type="title"/>
          </p:nvPr>
        </p:nvSpPr>
        <p:spPr/>
        <p:txBody>
          <a:bodyPr/>
          <a:lstStyle/>
          <a:p>
            <a:r>
              <a:rPr lang="en-US" dirty="0"/>
              <a:t>Student Showcase Example</a:t>
            </a:r>
          </a:p>
        </p:txBody>
      </p:sp>
      <p:pic>
        <p:nvPicPr>
          <p:cNvPr id="6" name="Picture 5" descr="A screenshot of a computer&#10;&#10;Description automatically generated">
            <a:extLst>
              <a:ext uri="{FF2B5EF4-FFF2-40B4-BE49-F238E27FC236}">
                <a16:creationId xmlns:a16="http://schemas.microsoft.com/office/drawing/2014/main" id="{E0EE43BD-F7AC-A11D-160D-52470338F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9408" y="2676305"/>
            <a:ext cx="4850272" cy="4021357"/>
          </a:xfrm>
          <a:prstGeom prst="rect">
            <a:avLst/>
          </a:prstGeom>
        </p:spPr>
      </p:pic>
      <p:pic>
        <p:nvPicPr>
          <p:cNvPr id="14" name="Picture 13" descr="A diagram of a software process&#10;&#10;Description automatically generated with medium confidence">
            <a:extLst>
              <a:ext uri="{FF2B5EF4-FFF2-40B4-BE49-F238E27FC236}">
                <a16:creationId xmlns:a16="http://schemas.microsoft.com/office/drawing/2014/main" id="{A5507D7D-EFFF-B2F2-579F-AFB54B830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97" y="1243301"/>
            <a:ext cx="6369761" cy="2866007"/>
          </a:xfrm>
          <a:prstGeom prst="rect">
            <a:avLst/>
          </a:prstGeom>
        </p:spPr>
      </p:pic>
    </p:spTree>
    <p:extLst>
      <p:ext uri="{BB962C8B-B14F-4D97-AF65-F5344CB8AC3E}">
        <p14:creationId xmlns:p14="http://schemas.microsoft.com/office/powerpoint/2010/main" val="2597349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691AA8-F411-9207-AFB0-C831BB8AB862}"/>
              </a:ext>
            </a:extLst>
          </p:cNvPr>
          <p:cNvSpPr>
            <a:spLocks noGrp="1"/>
          </p:cNvSpPr>
          <p:nvPr>
            <p:ph type="sldNum" sz="quarter" idx="10"/>
          </p:nvPr>
        </p:nvSpPr>
        <p:spPr/>
        <p:txBody>
          <a:bodyPr/>
          <a:lstStyle/>
          <a:p>
            <a:pPr>
              <a:defRPr/>
            </a:pPr>
            <a:fld id="{1188F9D2-5B65-4C92-8FFB-3F149C9EBFE1}" type="slidenum">
              <a:rPr lang="en-US" altLang="en-US" smtClean="0"/>
              <a:pPr>
                <a:defRPr/>
              </a:pPr>
              <a:t>14</a:t>
            </a:fld>
            <a:endParaRPr lang="en-US" altLang="en-US"/>
          </a:p>
        </p:txBody>
      </p:sp>
      <p:sp>
        <p:nvSpPr>
          <p:cNvPr id="4" name="Title 3">
            <a:extLst>
              <a:ext uri="{FF2B5EF4-FFF2-40B4-BE49-F238E27FC236}">
                <a16:creationId xmlns:a16="http://schemas.microsoft.com/office/drawing/2014/main" id="{D66D9801-4654-6C9B-30C3-12062935D7F6}"/>
              </a:ext>
            </a:extLst>
          </p:cNvPr>
          <p:cNvSpPr>
            <a:spLocks noGrp="1"/>
          </p:cNvSpPr>
          <p:nvPr>
            <p:ph type="title"/>
          </p:nvPr>
        </p:nvSpPr>
        <p:spPr/>
        <p:txBody>
          <a:bodyPr/>
          <a:lstStyle/>
          <a:p>
            <a:r>
              <a:rPr lang="en-US" dirty="0"/>
              <a:t>Student Showcase Example</a:t>
            </a:r>
          </a:p>
        </p:txBody>
      </p:sp>
      <p:pic>
        <p:nvPicPr>
          <p:cNvPr id="7" name="Picture 6">
            <a:extLst>
              <a:ext uri="{FF2B5EF4-FFF2-40B4-BE49-F238E27FC236}">
                <a16:creationId xmlns:a16="http://schemas.microsoft.com/office/drawing/2014/main" id="{6180B93F-AA97-A5B0-1E15-8407DBCCAB5E}"/>
              </a:ext>
            </a:extLst>
          </p:cNvPr>
          <p:cNvPicPr>
            <a:picLocks noChangeAspect="1"/>
          </p:cNvPicPr>
          <p:nvPr/>
        </p:nvPicPr>
        <p:blipFill>
          <a:blip r:embed="rId2"/>
          <a:stretch>
            <a:fillRect/>
          </a:stretch>
        </p:blipFill>
        <p:spPr>
          <a:xfrm>
            <a:off x="207628" y="1331977"/>
            <a:ext cx="5543493" cy="3256802"/>
          </a:xfrm>
          <a:prstGeom prst="rect">
            <a:avLst/>
          </a:prstGeom>
        </p:spPr>
      </p:pic>
      <p:pic>
        <p:nvPicPr>
          <p:cNvPr id="5" name="Picture 4">
            <a:extLst>
              <a:ext uri="{FF2B5EF4-FFF2-40B4-BE49-F238E27FC236}">
                <a16:creationId xmlns:a16="http://schemas.microsoft.com/office/drawing/2014/main" id="{F18C105A-DD26-802E-9F69-2BE237D3FD55}"/>
              </a:ext>
            </a:extLst>
          </p:cNvPr>
          <p:cNvPicPr>
            <a:picLocks noChangeAspect="1"/>
          </p:cNvPicPr>
          <p:nvPr/>
        </p:nvPicPr>
        <p:blipFill>
          <a:blip r:embed="rId3"/>
          <a:stretch>
            <a:fillRect/>
          </a:stretch>
        </p:blipFill>
        <p:spPr>
          <a:xfrm>
            <a:off x="3107306" y="3429000"/>
            <a:ext cx="5459950" cy="3186388"/>
          </a:xfrm>
          <a:prstGeom prst="rect">
            <a:avLst/>
          </a:prstGeom>
        </p:spPr>
      </p:pic>
    </p:spTree>
    <p:extLst>
      <p:ext uri="{BB962C8B-B14F-4D97-AF65-F5344CB8AC3E}">
        <p14:creationId xmlns:p14="http://schemas.microsoft.com/office/powerpoint/2010/main" val="2237179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691AA8-F411-9207-AFB0-C831BB8AB862}"/>
              </a:ext>
            </a:extLst>
          </p:cNvPr>
          <p:cNvSpPr>
            <a:spLocks noGrp="1"/>
          </p:cNvSpPr>
          <p:nvPr>
            <p:ph type="sldNum" sz="quarter" idx="10"/>
          </p:nvPr>
        </p:nvSpPr>
        <p:spPr/>
        <p:txBody>
          <a:bodyPr/>
          <a:lstStyle/>
          <a:p>
            <a:pPr>
              <a:defRPr/>
            </a:pPr>
            <a:fld id="{1188F9D2-5B65-4C92-8FFB-3F149C9EBFE1}" type="slidenum">
              <a:rPr lang="en-US" altLang="en-US" smtClean="0"/>
              <a:pPr>
                <a:defRPr/>
              </a:pPr>
              <a:t>15</a:t>
            </a:fld>
            <a:endParaRPr lang="en-US" altLang="en-US"/>
          </a:p>
        </p:txBody>
      </p:sp>
      <p:sp>
        <p:nvSpPr>
          <p:cNvPr id="4" name="Title 3">
            <a:extLst>
              <a:ext uri="{FF2B5EF4-FFF2-40B4-BE49-F238E27FC236}">
                <a16:creationId xmlns:a16="http://schemas.microsoft.com/office/drawing/2014/main" id="{D66D9801-4654-6C9B-30C3-12062935D7F6}"/>
              </a:ext>
            </a:extLst>
          </p:cNvPr>
          <p:cNvSpPr>
            <a:spLocks noGrp="1"/>
          </p:cNvSpPr>
          <p:nvPr>
            <p:ph type="title"/>
          </p:nvPr>
        </p:nvSpPr>
        <p:spPr/>
        <p:txBody>
          <a:bodyPr/>
          <a:lstStyle/>
          <a:p>
            <a:r>
              <a:rPr lang="en-US" dirty="0"/>
              <a:t>Student Showcase Example – </a:t>
            </a:r>
            <a:r>
              <a:rPr lang="en-US" dirty="0" err="1"/>
              <a:t>Sparkify</a:t>
            </a:r>
            <a:r>
              <a:rPr lang="en-US" dirty="0"/>
              <a:t> Data Lake and DW Project</a:t>
            </a:r>
          </a:p>
        </p:txBody>
      </p:sp>
      <p:pic>
        <p:nvPicPr>
          <p:cNvPr id="6" name="Picture 5">
            <a:extLst>
              <a:ext uri="{FF2B5EF4-FFF2-40B4-BE49-F238E27FC236}">
                <a16:creationId xmlns:a16="http://schemas.microsoft.com/office/drawing/2014/main" id="{6976D152-8275-B7B5-B7B6-B208FB829B2E}"/>
              </a:ext>
            </a:extLst>
          </p:cNvPr>
          <p:cNvPicPr>
            <a:picLocks noChangeAspect="1"/>
          </p:cNvPicPr>
          <p:nvPr/>
        </p:nvPicPr>
        <p:blipFill>
          <a:blip r:embed="rId2"/>
          <a:stretch>
            <a:fillRect/>
          </a:stretch>
        </p:blipFill>
        <p:spPr>
          <a:xfrm>
            <a:off x="274320" y="1408210"/>
            <a:ext cx="3672115" cy="2372889"/>
          </a:xfrm>
          <a:prstGeom prst="rect">
            <a:avLst/>
          </a:prstGeom>
        </p:spPr>
      </p:pic>
      <p:pic>
        <p:nvPicPr>
          <p:cNvPr id="8" name="Picture 7">
            <a:extLst>
              <a:ext uri="{FF2B5EF4-FFF2-40B4-BE49-F238E27FC236}">
                <a16:creationId xmlns:a16="http://schemas.microsoft.com/office/drawing/2014/main" id="{C984DFDB-CDA6-44DE-4EC7-122F07D4D1A5}"/>
              </a:ext>
            </a:extLst>
          </p:cNvPr>
          <p:cNvPicPr>
            <a:picLocks noChangeAspect="1"/>
          </p:cNvPicPr>
          <p:nvPr/>
        </p:nvPicPr>
        <p:blipFill>
          <a:blip r:embed="rId3"/>
          <a:stretch>
            <a:fillRect/>
          </a:stretch>
        </p:blipFill>
        <p:spPr>
          <a:xfrm>
            <a:off x="4017511" y="1274726"/>
            <a:ext cx="5011002" cy="3756786"/>
          </a:xfrm>
          <a:prstGeom prst="rect">
            <a:avLst/>
          </a:prstGeom>
        </p:spPr>
      </p:pic>
      <p:pic>
        <p:nvPicPr>
          <p:cNvPr id="9" name="Picture 8">
            <a:extLst>
              <a:ext uri="{FF2B5EF4-FFF2-40B4-BE49-F238E27FC236}">
                <a16:creationId xmlns:a16="http://schemas.microsoft.com/office/drawing/2014/main" id="{DCCC8FD7-E959-EF26-B352-0753176083FA}"/>
              </a:ext>
            </a:extLst>
          </p:cNvPr>
          <p:cNvPicPr>
            <a:picLocks noChangeAspect="1"/>
          </p:cNvPicPr>
          <p:nvPr/>
        </p:nvPicPr>
        <p:blipFill>
          <a:blip r:embed="rId4"/>
          <a:stretch>
            <a:fillRect/>
          </a:stretch>
        </p:blipFill>
        <p:spPr>
          <a:xfrm>
            <a:off x="381139" y="4454677"/>
            <a:ext cx="5144549" cy="1990226"/>
          </a:xfrm>
          <a:prstGeom prst="rect">
            <a:avLst/>
          </a:prstGeom>
        </p:spPr>
      </p:pic>
    </p:spTree>
    <p:extLst>
      <p:ext uri="{BB962C8B-B14F-4D97-AF65-F5344CB8AC3E}">
        <p14:creationId xmlns:p14="http://schemas.microsoft.com/office/powerpoint/2010/main" val="3390742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691AA8-F411-9207-AFB0-C831BB8AB862}"/>
              </a:ext>
            </a:extLst>
          </p:cNvPr>
          <p:cNvSpPr>
            <a:spLocks noGrp="1"/>
          </p:cNvSpPr>
          <p:nvPr>
            <p:ph type="sldNum" sz="quarter" idx="10"/>
          </p:nvPr>
        </p:nvSpPr>
        <p:spPr/>
        <p:txBody>
          <a:bodyPr/>
          <a:lstStyle/>
          <a:p>
            <a:pPr>
              <a:defRPr/>
            </a:pPr>
            <a:fld id="{1188F9D2-5B65-4C92-8FFB-3F149C9EBFE1}" type="slidenum">
              <a:rPr lang="en-US" altLang="en-US" smtClean="0"/>
              <a:pPr>
                <a:defRPr/>
              </a:pPr>
              <a:t>16</a:t>
            </a:fld>
            <a:endParaRPr lang="en-US" altLang="en-US"/>
          </a:p>
        </p:txBody>
      </p:sp>
      <p:sp>
        <p:nvSpPr>
          <p:cNvPr id="4" name="Title 3">
            <a:extLst>
              <a:ext uri="{FF2B5EF4-FFF2-40B4-BE49-F238E27FC236}">
                <a16:creationId xmlns:a16="http://schemas.microsoft.com/office/drawing/2014/main" id="{D66D9801-4654-6C9B-30C3-12062935D7F6}"/>
              </a:ext>
            </a:extLst>
          </p:cNvPr>
          <p:cNvSpPr>
            <a:spLocks noGrp="1"/>
          </p:cNvSpPr>
          <p:nvPr>
            <p:ph type="title"/>
          </p:nvPr>
        </p:nvSpPr>
        <p:spPr/>
        <p:txBody>
          <a:bodyPr/>
          <a:lstStyle/>
          <a:p>
            <a:r>
              <a:rPr lang="en-US" dirty="0"/>
              <a:t>Student Showcase Example – Amazon </a:t>
            </a:r>
            <a:r>
              <a:rPr lang="en-US" dirty="0" err="1"/>
              <a:t>Rekognition</a:t>
            </a:r>
            <a:r>
              <a:rPr lang="en-US" dirty="0"/>
              <a:t> and Comprehend</a:t>
            </a:r>
          </a:p>
        </p:txBody>
      </p:sp>
      <p:pic>
        <p:nvPicPr>
          <p:cNvPr id="7" name="Picture 6" descr="A license plate on a red car&#10;&#10;Description automatically generated">
            <a:extLst>
              <a:ext uri="{FF2B5EF4-FFF2-40B4-BE49-F238E27FC236}">
                <a16:creationId xmlns:a16="http://schemas.microsoft.com/office/drawing/2014/main" id="{76A02CF8-A23F-34A0-A5FD-9E0CBBD17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46" y="2534131"/>
            <a:ext cx="2607753" cy="1954076"/>
          </a:xfrm>
          <a:prstGeom prst="rect">
            <a:avLst/>
          </a:prstGeom>
        </p:spPr>
      </p:pic>
      <p:pic>
        <p:nvPicPr>
          <p:cNvPr id="11" name="Picture 10" descr="A close-up of a red car&#10;&#10;Description automatically generated">
            <a:extLst>
              <a:ext uri="{FF2B5EF4-FFF2-40B4-BE49-F238E27FC236}">
                <a16:creationId xmlns:a16="http://schemas.microsoft.com/office/drawing/2014/main" id="{827BB7F5-D13B-AE53-8FD0-9AF61AE82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66" y="4583249"/>
            <a:ext cx="2718715" cy="1954076"/>
          </a:xfrm>
          <a:prstGeom prst="rect">
            <a:avLst/>
          </a:prstGeom>
        </p:spPr>
      </p:pic>
      <p:pic>
        <p:nvPicPr>
          <p:cNvPr id="12" name="Graphic 18" descr="Amazon Rekognition service icon.">
            <a:extLst>
              <a:ext uri="{FF2B5EF4-FFF2-40B4-BE49-F238E27FC236}">
                <a16:creationId xmlns:a16="http://schemas.microsoft.com/office/drawing/2014/main" id="{07241388-01FA-E09D-4FEF-7909D63583A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50846" y="140812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BBBBD496-ABB7-83CD-2682-6FC0750ECA44}"/>
              </a:ext>
            </a:extLst>
          </p:cNvPr>
          <p:cNvSpPr txBox="1">
            <a:spLocks noChangeArrowheads="1"/>
          </p:cNvSpPr>
          <p:nvPr/>
        </p:nvSpPr>
        <p:spPr bwMode="auto">
          <a:xfrm>
            <a:off x="0" y="2165587"/>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Rekognition</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4" name="Graphic 13" descr="Amazon Rekognition image resource icon for the Amazon Rekognition service.">
            <a:extLst>
              <a:ext uri="{FF2B5EF4-FFF2-40B4-BE49-F238E27FC236}">
                <a16:creationId xmlns:a16="http://schemas.microsoft.com/office/drawing/2014/main" id="{6E8CF2CB-ADAC-7111-E221-26AE2970DD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27541" y="1542101"/>
            <a:ext cx="457200" cy="457200"/>
          </a:xfrm>
          <a:prstGeom prst="rect">
            <a:avLst/>
          </a:prstGeom>
        </p:spPr>
      </p:pic>
      <p:sp>
        <p:nvSpPr>
          <p:cNvPr id="15" name="TextBox 16">
            <a:extLst>
              <a:ext uri="{FF2B5EF4-FFF2-40B4-BE49-F238E27FC236}">
                <a16:creationId xmlns:a16="http://schemas.microsoft.com/office/drawing/2014/main" id="{33D7D8F0-4CF7-2C30-F79C-BC8B23C16C66}"/>
              </a:ext>
            </a:extLst>
          </p:cNvPr>
          <p:cNvSpPr txBox="1">
            <a:spLocks noChangeArrowheads="1"/>
          </p:cNvSpPr>
          <p:nvPr/>
        </p:nvSpPr>
        <p:spPr bwMode="auto">
          <a:xfrm>
            <a:off x="1485971" y="2117756"/>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err="1">
                <a:latin typeface="Arial" panose="020B0604020202020204" pitchFamily="34" charset="0"/>
                <a:ea typeface="Amazon Ember" panose="020B0603020204020204" pitchFamily="34" charset="0"/>
                <a:cs typeface="Arial" panose="020B0604020202020204" pitchFamily="34" charset="0"/>
              </a:rPr>
              <a:t>Rekognition</a:t>
            </a:r>
            <a:r>
              <a:rPr lang="en-US" altLang="en-US" sz="1200" dirty="0">
                <a:latin typeface="Arial" panose="020B0604020202020204" pitchFamily="34" charset="0"/>
                <a:ea typeface="Amazon Ember" panose="020B0603020204020204" pitchFamily="34" charset="0"/>
                <a:cs typeface="Arial" panose="020B0604020202020204" pitchFamily="34" charset="0"/>
              </a:rPr>
              <a:t> image</a:t>
            </a:r>
          </a:p>
        </p:txBody>
      </p:sp>
      <p:pic>
        <p:nvPicPr>
          <p:cNvPr id="16" name="Picture 15">
            <a:extLst>
              <a:ext uri="{FF2B5EF4-FFF2-40B4-BE49-F238E27FC236}">
                <a16:creationId xmlns:a16="http://schemas.microsoft.com/office/drawing/2014/main" id="{31B90514-8AA5-A05D-E714-8F891A08BA5F}"/>
              </a:ext>
            </a:extLst>
          </p:cNvPr>
          <p:cNvPicPr>
            <a:picLocks noChangeAspect="1"/>
          </p:cNvPicPr>
          <p:nvPr/>
        </p:nvPicPr>
        <p:blipFill>
          <a:blip r:embed="rId8"/>
          <a:stretch>
            <a:fillRect/>
          </a:stretch>
        </p:blipFill>
        <p:spPr>
          <a:xfrm>
            <a:off x="3294570" y="1542101"/>
            <a:ext cx="5835400" cy="4995224"/>
          </a:xfrm>
          <a:prstGeom prst="rect">
            <a:avLst/>
          </a:prstGeom>
        </p:spPr>
      </p:pic>
    </p:spTree>
    <p:extLst>
      <p:ext uri="{BB962C8B-B14F-4D97-AF65-F5344CB8AC3E}">
        <p14:creationId xmlns:p14="http://schemas.microsoft.com/office/powerpoint/2010/main" val="988064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FA6126-6473-E498-6ED6-04C8587F2FBF}"/>
              </a:ext>
            </a:extLst>
          </p:cNvPr>
          <p:cNvSpPr>
            <a:spLocks noGrp="1"/>
          </p:cNvSpPr>
          <p:nvPr>
            <p:ph type="sldNum" sz="quarter" idx="10"/>
          </p:nvPr>
        </p:nvSpPr>
        <p:spPr/>
        <p:txBody>
          <a:bodyPr/>
          <a:lstStyle/>
          <a:p>
            <a:pPr>
              <a:defRPr/>
            </a:pPr>
            <a:fld id="{1188F9D2-5B65-4C92-8FFB-3F149C9EBFE1}" type="slidenum">
              <a:rPr lang="en-US" altLang="en-US" smtClean="0"/>
              <a:pPr>
                <a:defRPr/>
              </a:pPr>
              <a:t>17</a:t>
            </a:fld>
            <a:endParaRPr lang="en-US" altLang="en-US"/>
          </a:p>
        </p:txBody>
      </p:sp>
      <p:sp>
        <p:nvSpPr>
          <p:cNvPr id="4" name="Title 3">
            <a:extLst>
              <a:ext uri="{FF2B5EF4-FFF2-40B4-BE49-F238E27FC236}">
                <a16:creationId xmlns:a16="http://schemas.microsoft.com/office/drawing/2014/main" id="{95A96850-EB67-E1D5-5752-814DB4058B8E}"/>
              </a:ext>
            </a:extLst>
          </p:cNvPr>
          <p:cNvSpPr>
            <a:spLocks noGrp="1"/>
          </p:cNvSpPr>
          <p:nvPr>
            <p:ph type="title"/>
          </p:nvPr>
        </p:nvSpPr>
        <p:spPr/>
        <p:txBody>
          <a:bodyPr/>
          <a:lstStyle/>
          <a:p>
            <a:r>
              <a:rPr lang="en-US" dirty="0"/>
              <a:t>Our Presenters</a:t>
            </a:r>
          </a:p>
        </p:txBody>
      </p:sp>
      <p:pic>
        <p:nvPicPr>
          <p:cNvPr id="6" name="Picture 5">
            <a:extLst>
              <a:ext uri="{FF2B5EF4-FFF2-40B4-BE49-F238E27FC236}">
                <a16:creationId xmlns:a16="http://schemas.microsoft.com/office/drawing/2014/main" id="{BD60FFA3-5396-EFDB-353C-A01D8B81E5CB}"/>
              </a:ext>
            </a:extLst>
          </p:cNvPr>
          <p:cNvPicPr>
            <a:picLocks noChangeAspect="1"/>
          </p:cNvPicPr>
          <p:nvPr/>
        </p:nvPicPr>
        <p:blipFill>
          <a:blip r:embed="rId2"/>
          <a:stretch>
            <a:fillRect/>
          </a:stretch>
        </p:blipFill>
        <p:spPr>
          <a:xfrm>
            <a:off x="935726" y="1789592"/>
            <a:ext cx="6473151" cy="3814253"/>
          </a:xfrm>
          <a:prstGeom prst="rect">
            <a:avLst/>
          </a:prstGeom>
        </p:spPr>
      </p:pic>
    </p:spTree>
    <p:extLst>
      <p:ext uri="{BB962C8B-B14F-4D97-AF65-F5344CB8AC3E}">
        <p14:creationId xmlns:p14="http://schemas.microsoft.com/office/powerpoint/2010/main" val="562931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364246-EEAB-0160-B87B-1323A0A82B88}"/>
              </a:ext>
            </a:extLst>
          </p:cNvPr>
          <p:cNvSpPr>
            <a:spLocks noGrp="1"/>
          </p:cNvSpPr>
          <p:nvPr>
            <p:ph type="sldNum" sz="quarter" idx="10"/>
          </p:nvPr>
        </p:nvSpPr>
        <p:spPr/>
        <p:txBody>
          <a:bodyPr/>
          <a:lstStyle/>
          <a:p>
            <a:pPr>
              <a:defRPr/>
            </a:pPr>
            <a:fld id="{1188F9D2-5B65-4C92-8FFB-3F149C9EBFE1}" type="slidenum">
              <a:rPr lang="en-US" altLang="en-US" smtClean="0"/>
              <a:pPr>
                <a:defRPr/>
              </a:pPr>
              <a:t>2</a:t>
            </a:fld>
            <a:endParaRPr lang="en-US" altLang="en-US"/>
          </a:p>
        </p:txBody>
      </p:sp>
      <p:sp>
        <p:nvSpPr>
          <p:cNvPr id="4" name="Title 3">
            <a:extLst>
              <a:ext uri="{FF2B5EF4-FFF2-40B4-BE49-F238E27FC236}">
                <a16:creationId xmlns:a16="http://schemas.microsoft.com/office/drawing/2014/main" id="{D79F2AD6-A2CA-12A9-8E61-E9A72028C547}"/>
              </a:ext>
            </a:extLst>
          </p:cNvPr>
          <p:cNvSpPr>
            <a:spLocks noGrp="1"/>
          </p:cNvSpPr>
          <p:nvPr>
            <p:ph type="title"/>
          </p:nvPr>
        </p:nvSpPr>
        <p:spPr/>
        <p:txBody>
          <a:bodyPr/>
          <a:lstStyle/>
          <a:p>
            <a:r>
              <a:rPr lang="en-US" dirty="0"/>
              <a:t>Program Overview</a:t>
            </a:r>
          </a:p>
        </p:txBody>
      </p:sp>
      <p:sp>
        <p:nvSpPr>
          <p:cNvPr id="3" name="Rounded Rectangle 2">
            <a:extLst>
              <a:ext uri="{FF2B5EF4-FFF2-40B4-BE49-F238E27FC236}">
                <a16:creationId xmlns:a16="http://schemas.microsoft.com/office/drawing/2014/main" id="{BC447BD1-58AC-F312-5778-F6D712C7530A}"/>
              </a:ext>
            </a:extLst>
          </p:cNvPr>
          <p:cNvSpPr/>
          <p:nvPr/>
        </p:nvSpPr>
        <p:spPr>
          <a:xfrm>
            <a:off x="335560" y="1359059"/>
            <a:ext cx="1778466" cy="93956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14</a:t>
            </a:r>
            <a:r>
              <a:rPr lang="en-US" dirty="0"/>
              <a:t> </a:t>
            </a:r>
          </a:p>
          <a:p>
            <a:pPr algn="ctr"/>
            <a:r>
              <a:rPr lang="en-US" sz="1600" dirty="0"/>
              <a:t>Students</a:t>
            </a:r>
          </a:p>
        </p:txBody>
      </p:sp>
      <p:sp>
        <p:nvSpPr>
          <p:cNvPr id="5" name="Rounded Rectangle 4">
            <a:extLst>
              <a:ext uri="{FF2B5EF4-FFF2-40B4-BE49-F238E27FC236}">
                <a16:creationId xmlns:a16="http://schemas.microsoft.com/office/drawing/2014/main" id="{780CBEFB-C2D2-D0F0-AEB6-965FF1A87BD5}"/>
              </a:ext>
            </a:extLst>
          </p:cNvPr>
          <p:cNvSpPr/>
          <p:nvPr/>
        </p:nvSpPr>
        <p:spPr>
          <a:xfrm>
            <a:off x="335560" y="2405543"/>
            <a:ext cx="1778466" cy="93956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8</a:t>
            </a:r>
            <a:r>
              <a:rPr lang="en-US" dirty="0"/>
              <a:t> </a:t>
            </a:r>
          </a:p>
          <a:p>
            <a:pPr algn="ctr"/>
            <a:r>
              <a:rPr lang="en-US" sz="1600" dirty="0"/>
              <a:t>Weeks</a:t>
            </a:r>
            <a:endParaRPr lang="en-US" dirty="0"/>
          </a:p>
        </p:txBody>
      </p:sp>
      <p:sp>
        <p:nvSpPr>
          <p:cNvPr id="6" name="Rounded Rectangle 5">
            <a:extLst>
              <a:ext uri="{FF2B5EF4-FFF2-40B4-BE49-F238E27FC236}">
                <a16:creationId xmlns:a16="http://schemas.microsoft.com/office/drawing/2014/main" id="{4FFEEDA1-98DE-E42C-5F25-919C05D4A0CD}"/>
              </a:ext>
            </a:extLst>
          </p:cNvPr>
          <p:cNvSpPr/>
          <p:nvPr/>
        </p:nvSpPr>
        <p:spPr>
          <a:xfrm>
            <a:off x="335559" y="3452027"/>
            <a:ext cx="1778467" cy="93956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320</a:t>
            </a:r>
            <a:r>
              <a:rPr lang="en-US" dirty="0"/>
              <a:t> </a:t>
            </a:r>
          </a:p>
          <a:p>
            <a:pPr algn="ctr"/>
            <a:r>
              <a:rPr lang="en-US" sz="1600" dirty="0"/>
              <a:t>Hours</a:t>
            </a:r>
            <a:endParaRPr lang="en-US" dirty="0"/>
          </a:p>
        </p:txBody>
      </p:sp>
      <p:sp>
        <p:nvSpPr>
          <p:cNvPr id="7" name="Rounded Rectangle 6">
            <a:extLst>
              <a:ext uri="{FF2B5EF4-FFF2-40B4-BE49-F238E27FC236}">
                <a16:creationId xmlns:a16="http://schemas.microsoft.com/office/drawing/2014/main" id="{1147E95C-A0C2-24D8-EBEF-E417668FFBAC}"/>
              </a:ext>
            </a:extLst>
          </p:cNvPr>
          <p:cNvSpPr/>
          <p:nvPr/>
        </p:nvSpPr>
        <p:spPr>
          <a:xfrm>
            <a:off x="303419" y="4498511"/>
            <a:ext cx="1810607" cy="93956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6</a:t>
            </a:r>
            <a:endParaRPr lang="en-US" dirty="0"/>
          </a:p>
          <a:p>
            <a:pPr algn="ctr"/>
            <a:r>
              <a:rPr lang="en-US" sz="1600" dirty="0"/>
              <a:t>Mini Projects</a:t>
            </a:r>
          </a:p>
        </p:txBody>
      </p:sp>
      <p:sp>
        <p:nvSpPr>
          <p:cNvPr id="8" name="Rounded Rectangle 7">
            <a:extLst>
              <a:ext uri="{FF2B5EF4-FFF2-40B4-BE49-F238E27FC236}">
                <a16:creationId xmlns:a16="http://schemas.microsoft.com/office/drawing/2014/main" id="{6EBFAEAE-AAC2-2B54-9399-551C508DBDBC}"/>
              </a:ext>
            </a:extLst>
          </p:cNvPr>
          <p:cNvSpPr/>
          <p:nvPr/>
        </p:nvSpPr>
        <p:spPr>
          <a:xfrm>
            <a:off x="303418" y="5568808"/>
            <a:ext cx="1810607" cy="93956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1</a:t>
            </a:r>
          </a:p>
          <a:p>
            <a:pPr algn="ctr"/>
            <a:r>
              <a:rPr lang="en-US" sz="1600" dirty="0"/>
              <a:t>Final Capstone</a:t>
            </a:r>
          </a:p>
        </p:txBody>
      </p:sp>
      <p:pic>
        <p:nvPicPr>
          <p:cNvPr id="10" name="Picture 9" descr="A close-up of a white background&#10;&#10;Description automatically generated">
            <a:extLst>
              <a:ext uri="{FF2B5EF4-FFF2-40B4-BE49-F238E27FC236}">
                <a16:creationId xmlns:a16="http://schemas.microsoft.com/office/drawing/2014/main" id="{25DD567D-927D-BABB-9DCF-3AD99151D6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4333" y="1359059"/>
            <a:ext cx="5321141" cy="5321141"/>
          </a:xfrm>
          <a:prstGeom prst="rect">
            <a:avLst/>
          </a:prstGeom>
        </p:spPr>
      </p:pic>
    </p:spTree>
    <p:extLst>
      <p:ext uri="{BB962C8B-B14F-4D97-AF65-F5344CB8AC3E}">
        <p14:creationId xmlns:p14="http://schemas.microsoft.com/office/powerpoint/2010/main" val="3211484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364246-EEAB-0160-B87B-1323A0A82B88}"/>
              </a:ext>
            </a:extLst>
          </p:cNvPr>
          <p:cNvSpPr>
            <a:spLocks noGrp="1"/>
          </p:cNvSpPr>
          <p:nvPr>
            <p:ph type="sldNum" sz="quarter" idx="10"/>
          </p:nvPr>
        </p:nvSpPr>
        <p:spPr/>
        <p:txBody>
          <a:bodyPr/>
          <a:lstStyle/>
          <a:p>
            <a:pPr>
              <a:defRPr/>
            </a:pPr>
            <a:fld id="{1188F9D2-5B65-4C92-8FFB-3F149C9EBFE1}" type="slidenum">
              <a:rPr lang="en-US" altLang="en-US" smtClean="0"/>
              <a:pPr>
                <a:defRPr/>
              </a:pPr>
              <a:t>3</a:t>
            </a:fld>
            <a:endParaRPr lang="en-US" altLang="en-US"/>
          </a:p>
        </p:txBody>
      </p:sp>
      <p:sp>
        <p:nvSpPr>
          <p:cNvPr id="4" name="Title 3">
            <a:extLst>
              <a:ext uri="{FF2B5EF4-FFF2-40B4-BE49-F238E27FC236}">
                <a16:creationId xmlns:a16="http://schemas.microsoft.com/office/drawing/2014/main" id="{D79F2AD6-A2CA-12A9-8E61-E9A72028C547}"/>
              </a:ext>
            </a:extLst>
          </p:cNvPr>
          <p:cNvSpPr>
            <a:spLocks noGrp="1"/>
          </p:cNvSpPr>
          <p:nvPr>
            <p:ph type="title"/>
          </p:nvPr>
        </p:nvSpPr>
        <p:spPr/>
        <p:txBody>
          <a:bodyPr/>
          <a:lstStyle/>
          <a:p>
            <a:r>
              <a:rPr lang="en-US" dirty="0"/>
              <a:t>Program Overview</a:t>
            </a:r>
          </a:p>
        </p:txBody>
      </p:sp>
      <p:pic>
        <p:nvPicPr>
          <p:cNvPr id="2050" name="Picture 2" descr="Data-Engineering-Page-5">
            <a:extLst>
              <a:ext uri="{FF2B5EF4-FFF2-40B4-BE49-F238E27FC236}">
                <a16:creationId xmlns:a16="http://schemas.microsoft.com/office/drawing/2014/main" id="{1CD86DBE-8E8B-E70E-6906-A6A773310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119" y="1619076"/>
            <a:ext cx="6532321" cy="4697834"/>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a:extLst>
              <a:ext uri="{FF2B5EF4-FFF2-40B4-BE49-F238E27FC236}">
                <a16:creationId xmlns:a16="http://schemas.microsoft.com/office/drawing/2014/main" id="{BC447BD1-58AC-F312-5778-F6D712C7530A}"/>
              </a:ext>
            </a:extLst>
          </p:cNvPr>
          <p:cNvSpPr/>
          <p:nvPr/>
        </p:nvSpPr>
        <p:spPr>
          <a:xfrm>
            <a:off x="335560" y="1359059"/>
            <a:ext cx="1778466" cy="93956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14</a:t>
            </a:r>
            <a:r>
              <a:rPr lang="en-US" dirty="0"/>
              <a:t> </a:t>
            </a:r>
          </a:p>
          <a:p>
            <a:pPr algn="ctr"/>
            <a:r>
              <a:rPr lang="en-US" sz="1600" dirty="0"/>
              <a:t>Students</a:t>
            </a:r>
          </a:p>
        </p:txBody>
      </p:sp>
      <p:sp>
        <p:nvSpPr>
          <p:cNvPr id="5" name="Rounded Rectangle 4">
            <a:extLst>
              <a:ext uri="{FF2B5EF4-FFF2-40B4-BE49-F238E27FC236}">
                <a16:creationId xmlns:a16="http://schemas.microsoft.com/office/drawing/2014/main" id="{780CBEFB-C2D2-D0F0-AEB6-965FF1A87BD5}"/>
              </a:ext>
            </a:extLst>
          </p:cNvPr>
          <p:cNvSpPr/>
          <p:nvPr/>
        </p:nvSpPr>
        <p:spPr>
          <a:xfrm>
            <a:off x="335560" y="2405543"/>
            <a:ext cx="1778466" cy="93956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8</a:t>
            </a:r>
            <a:r>
              <a:rPr lang="en-US" dirty="0"/>
              <a:t> </a:t>
            </a:r>
          </a:p>
          <a:p>
            <a:pPr algn="ctr"/>
            <a:r>
              <a:rPr lang="en-US" sz="1600" dirty="0"/>
              <a:t>Weeks</a:t>
            </a:r>
            <a:endParaRPr lang="en-US" dirty="0"/>
          </a:p>
        </p:txBody>
      </p:sp>
      <p:sp>
        <p:nvSpPr>
          <p:cNvPr id="6" name="Rounded Rectangle 5">
            <a:extLst>
              <a:ext uri="{FF2B5EF4-FFF2-40B4-BE49-F238E27FC236}">
                <a16:creationId xmlns:a16="http://schemas.microsoft.com/office/drawing/2014/main" id="{4FFEEDA1-98DE-E42C-5F25-919C05D4A0CD}"/>
              </a:ext>
            </a:extLst>
          </p:cNvPr>
          <p:cNvSpPr/>
          <p:nvPr/>
        </p:nvSpPr>
        <p:spPr>
          <a:xfrm>
            <a:off x="335559" y="3452027"/>
            <a:ext cx="1778467" cy="93956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320</a:t>
            </a:r>
            <a:r>
              <a:rPr lang="en-US" dirty="0"/>
              <a:t> </a:t>
            </a:r>
          </a:p>
          <a:p>
            <a:pPr algn="ctr"/>
            <a:r>
              <a:rPr lang="en-US" sz="1600" dirty="0"/>
              <a:t>Hours</a:t>
            </a:r>
            <a:endParaRPr lang="en-US" dirty="0"/>
          </a:p>
        </p:txBody>
      </p:sp>
      <p:sp>
        <p:nvSpPr>
          <p:cNvPr id="7" name="Rounded Rectangle 6">
            <a:extLst>
              <a:ext uri="{FF2B5EF4-FFF2-40B4-BE49-F238E27FC236}">
                <a16:creationId xmlns:a16="http://schemas.microsoft.com/office/drawing/2014/main" id="{1147E95C-A0C2-24D8-EBEF-E417668FFBAC}"/>
              </a:ext>
            </a:extLst>
          </p:cNvPr>
          <p:cNvSpPr/>
          <p:nvPr/>
        </p:nvSpPr>
        <p:spPr>
          <a:xfrm>
            <a:off x="303419" y="4498511"/>
            <a:ext cx="1810607" cy="93956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6</a:t>
            </a:r>
            <a:endParaRPr lang="en-US" dirty="0"/>
          </a:p>
          <a:p>
            <a:pPr algn="ctr"/>
            <a:r>
              <a:rPr lang="en-US" sz="1600" dirty="0"/>
              <a:t>Mini Projects</a:t>
            </a:r>
          </a:p>
        </p:txBody>
      </p:sp>
      <p:sp>
        <p:nvSpPr>
          <p:cNvPr id="8" name="Rounded Rectangle 7">
            <a:extLst>
              <a:ext uri="{FF2B5EF4-FFF2-40B4-BE49-F238E27FC236}">
                <a16:creationId xmlns:a16="http://schemas.microsoft.com/office/drawing/2014/main" id="{6EBFAEAE-AAC2-2B54-9399-551C508DBDBC}"/>
              </a:ext>
            </a:extLst>
          </p:cNvPr>
          <p:cNvSpPr/>
          <p:nvPr/>
        </p:nvSpPr>
        <p:spPr>
          <a:xfrm>
            <a:off x="303418" y="5568808"/>
            <a:ext cx="1810607" cy="93956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1</a:t>
            </a:r>
          </a:p>
          <a:p>
            <a:pPr algn="ctr"/>
            <a:r>
              <a:rPr lang="en-US" sz="1600" dirty="0"/>
              <a:t>Final Capstone</a:t>
            </a:r>
          </a:p>
        </p:txBody>
      </p:sp>
    </p:spTree>
    <p:extLst>
      <p:ext uri="{BB962C8B-B14F-4D97-AF65-F5344CB8AC3E}">
        <p14:creationId xmlns:p14="http://schemas.microsoft.com/office/powerpoint/2010/main" val="4162781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Week 1</a:t>
            </a:r>
          </a:p>
        </p:txBody>
      </p:sp>
      <p:graphicFrame>
        <p:nvGraphicFramePr>
          <p:cNvPr id="4" name="Google Shape;1304;p100">
            <a:extLst>
              <a:ext uri="{FF2B5EF4-FFF2-40B4-BE49-F238E27FC236}">
                <a16:creationId xmlns:a16="http://schemas.microsoft.com/office/drawing/2014/main" id="{E5527854-92DB-8ADC-FE5D-1630B37D2D1E}"/>
              </a:ext>
            </a:extLst>
          </p:cNvPr>
          <p:cNvGraphicFramePr/>
          <p:nvPr/>
        </p:nvGraphicFramePr>
        <p:xfrm>
          <a:off x="360200" y="2535434"/>
          <a:ext cx="1001941" cy="6158460"/>
        </p:xfrm>
        <a:graphic>
          <a:graphicData uri="http://schemas.openxmlformats.org/drawingml/2006/table">
            <a:tbl>
              <a:tblPr>
                <a:noFill/>
              </a:tblPr>
              <a:tblGrid>
                <a:gridCol w="1001941">
                  <a:extLst>
                    <a:ext uri="{9D8B030D-6E8A-4147-A177-3AD203B41FA5}">
                      <a16:colId xmlns:a16="http://schemas.microsoft.com/office/drawing/2014/main" val="20000"/>
                    </a:ext>
                  </a:extLst>
                </a:gridCol>
              </a:tblGrid>
              <a:tr h="229659">
                <a:tc>
                  <a:txBody>
                    <a:bodyPr/>
                    <a:lstStyle/>
                    <a:p>
                      <a:pPr marL="0" lvl="0" indent="0" algn="r" rtl="0">
                        <a:spcBef>
                          <a:spcPts val="0"/>
                        </a:spcBef>
                        <a:spcAft>
                          <a:spcPts val="0"/>
                        </a:spcAft>
                        <a:buNone/>
                      </a:pPr>
                      <a:r>
                        <a:rPr lang="en" sz="1050" b="1" dirty="0">
                          <a:latin typeface="Montserrat"/>
                        </a:rPr>
                        <a:t>Week 1</a:t>
                      </a:r>
                    </a:p>
                    <a:p>
                      <a:pPr marL="0" lvl="0" indent="0" algn="r" rtl="0">
                        <a:spcBef>
                          <a:spcPts val="0"/>
                        </a:spcBef>
                        <a:spcAft>
                          <a:spcPts val="0"/>
                        </a:spcAft>
                        <a:buNone/>
                      </a:pPr>
                      <a:endParaRPr sz="1050" b="1"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0"/>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2</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1"/>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3</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2"/>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4</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3"/>
                  </a:ext>
                </a:extLst>
              </a:tr>
              <a:tr h="332711">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5</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4"/>
                  </a:ext>
                </a:extLst>
              </a:tr>
              <a:tr h="126606">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6</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7</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8</a:t>
                      </a: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5"/>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6"/>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7"/>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8"/>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9"/>
                  </a:ext>
                </a:extLst>
              </a:tr>
              <a:tr h="126606">
                <a:tc>
                  <a:txBody>
                    <a:bodyPr/>
                    <a:lstStyle/>
                    <a:p>
                      <a:pPr marL="0" marR="0" lvl="0" indent="0" algn="l" rtl="0">
                        <a:lnSpc>
                          <a:spcPct val="100000"/>
                        </a:lnSpc>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0"/>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1"/>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2"/>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3"/>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4"/>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5"/>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6"/>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7"/>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8"/>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9"/>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0"/>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1"/>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2"/>
                  </a:ext>
                </a:extLst>
              </a:tr>
              <a:tr h="126606">
                <a:tc>
                  <a:txBody>
                    <a:bodyPr/>
                    <a:lstStyle/>
                    <a:p>
                      <a:pPr marL="0" marR="0" lvl="0" indent="0" algn="l" rtl="0">
                        <a:lnSpc>
                          <a:spcPct val="100000"/>
                        </a:lnSpc>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3"/>
                  </a:ext>
                </a:extLst>
              </a:tr>
            </a:tbl>
          </a:graphicData>
        </a:graphic>
      </p:graphicFrame>
      <p:sp>
        <p:nvSpPr>
          <p:cNvPr id="7" name="Google Shape;1307;p100">
            <a:extLst>
              <a:ext uri="{FF2B5EF4-FFF2-40B4-BE49-F238E27FC236}">
                <a16:creationId xmlns:a16="http://schemas.microsoft.com/office/drawing/2014/main" id="{E27B2C6E-1A88-EF22-21A3-DE6ACD08F77F}"/>
              </a:ext>
            </a:extLst>
          </p:cNvPr>
          <p:cNvSpPr/>
          <p:nvPr/>
        </p:nvSpPr>
        <p:spPr>
          <a:xfrm>
            <a:off x="1406545" y="2611134"/>
            <a:ext cx="1035900" cy="115500"/>
          </a:xfrm>
          <a:prstGeom prst="roundRect">
            <a:avLst>
              <a:gd name="adj" fmla="val 16667"/>
            </a:avLst>
          </a:prstGeom>
          <a:solidFill>
            <a:srgbClr val="FF4A66"/>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8" name="Google Shape;1309;p100">
            <a:extLst>
              <a:ext uri="{FF2B5EF4-FFF2-40B4-BE49-F238E27FC236}">
                <a16:creationId xmlns:a16="http://schemas.microsoft.com/office/drawing/2014/main" id="{BF06D5A9-2C7A-AA70-C3A1-4B078784BC7A}"/>
              </a:ext>
            </a:extLst>
          </p:cNvPr>
          <p:cNvSpPr/>
          <p:nvPr/>
        </p:nvSpPr>
        <p:spPr>
          <a:xfrm>
            <a:off x="1406545" y="2966886"/>
            <a:ext cx="1331400" cy="115500"/>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9" name="Google Shape;1310;p100">
            <a:extLst>
              <a:ext uri="{FF2B5EF4-FFF2-40B4-BE49-F238E27FC236}">
                <a16:creationId xmlns:a16="http://schemas.microsoft.com/office/drawing/2014/main" id="{49BDB8E7-450A-4828-A0E4-4CD89CC72F4D}"/>
              </a:ext>
            </a:extLst>
          </p:cNvPr>
          <p:cNvSpPr/>
          <p:nvPr/>
        </p:nvSpPr>
        <p:spPr>
          <a:xfrm>
            <a:off x="1406545" y="3322638"/>
            <a:ext cx="1331400" cy="115500"/>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0" name="Google Shape;1329;p100">
            <a:extLst>
              <a:ext uri="{FF2B5EF4-FFF2-40B4-BE49-F238E27FC236}">
                <a16:creationId xmlns:a16="http://schemas.microsoft.com/office/drawing/2014/main" id="{1354E84F-FBE1-E9D8-ABF4-3FDF839C2C48}"/>
              </a:ext>
            </a:extLst>
          </p:cNvPr>
          <p:cNvSpPr/>
          <p:nvPr/>
        </p:nvSpPr>
        <p:spPr>
          <a:xfrm>
            <a:off x="3083545" y="1801662"/>
            <a:ext cx="5310016" cy="1018824"/>
          </a:xfrm>
          <a:prstGeom prst="round2DiagRect">
            <a:avLst>
              <a:gd name="adj1" fmla="val 16667"/>
              <a:gd name="adj2" fmla="val 0"/>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73150" tIns="73150" rIns="73150" bIns="73150" anchor="ctr" anchorCtr="0">
            <a:noAutofit/>
          </a:bodyPr>
          <a:lstStyle/>
          <a:p>
            <a:pPr fontAlgn="auto">
              <a:spcBef>
                <a:spcPts val="0"/>
              </a:spcBef>
              <a:spcAft>
                <a:spcPts val="0"/>
              </a:spcAft>
              <a:buClr>
                <a:srgbClr val="000000"/>
              </a:buClr>
            </a:pPr>
            <a:br>
              <a:rPr lang="en" sz="1200" b="1" kern="0" dirty="0">
                <a:solidFill>
                  <a:srgbClr val="000000"/>
                </a:solidFill>
                <a:latin typeface="Montserrat"/>
                <a:ea typeface="Roboto"/>
                <a:cs typeface="Roboto"/>
                <a:sym typeface="Roboto"/>
              </a:rPr>
            </a:br>
            <a:r>
              <a:rPr lang="en" sz="1200" b="1" kern="0" dirty="0">
                <a:solidFill>
                  <a:srgbClr val="000000"/>
                </a:solidFill>
                <a:latin typeface="Montserrat"/>
                <a:ea typeface="Roboto"/>
                <a:cs typeface="Roboto"/>
                <a:sym typeface="Roboto"/>
              </a:rPr>
              <a:t>Data Engineering on the Cloud: </a:t>
            </a:r>
            <a:r>
              <a:rPr lang="en" sz="1050" kern="0" dirty="0">
                <a:solidFill>
                  <a:srgbClr val="000000"/>
                </a:solidFill>
                <a:latin typeface="Montserrat"/>
                <a:ea typeface="Roboto"/>
                <a:cs typeface="Roboto"/>
                <a:sym typeface="Roboto"/>
              </a:rPr>
              <a:t>Introduction to Data Engineering Fundamentals including Data Architecture Fundamentals, D</a:t>
            </a:r>
            <a:r>
              <a:rPr lang="en-US" sz="1050" kern="0" dirty="0">
                <a:solidFill>
                  <a:srgbClr val="000000"/>
                </a:solidFill>
                <a:latin typeface="Montserrat"/>
                <a:ea typeface="Roboto"/>
                <a:cs typeface="Roboto"/>
                <a:sym typeface="Roboto"/>
              </a:rPr>
              <a:t>a</a:t>
            </a:r>
            <a:r>
              <a:rPr lang="en" sz="1050" kern="0" dirty="0">
                <a:solidFill>
                  <a:srgbClr val="000000"/>
                </a:solidFill>
                <a:latin typeface="Montserrat"/>
                <a:ea typeface="Roboto"/>
                <a:cs typeface="Roboto"/>
                <a:sym typeface="Roboto"/>
              </a:rPr>
              <a:t>ta Engineering Primer, and Data Engineering on AWS (Glue Studio, Glue </a:t>
            </a:r>
            <a:r>
              <a:rPr lang="en" sz="1050" kern="0" dirty="0" err="1">
                <a:solidFill>
                  <a:srgbClr val="000000"/>
                </a:solidFill>
                <a:latin typeface="Montserrat"/>
                <a:ea typeface="Roboto"/>
                <a:cs typeface="Roboto"/>
                <a:sym typeface="Roboto"/>
              </a:rPr>
              <a:t>DataBrew</a:t>
            </a:r>
            <a:r>
              <a:rPr lang="en" sz="1050" kern="0" dirty="0">
                <a:solidFill>
                  <a:srgbClr val="000000"/>
                </a:solidFill>
                <a:latin typeface="Montserrat"/>
                <a:ea typeface="Roboto"/>
                <a:cs typeface="Roboto"/>
                <a:sym typeface="Roboto"/>
              </a:rPr>
              <a:t>, Athena, S3, Glue Crawlers).</a:t>
            </a:r>
            <a:endParaRPr sz="1200" kern="0" dirty="0">
              <a:solidFill>
                <a:srgbClr val="000000"/>
              </a:solidFill>
              <a:latin typeface="Montserrat"/>
              <a:ea typeface="Roboto"/>
              <a:cs typeface="Roboto"/>
              <a:sym typeface="Roboto"/>
            </a:endParaRPr>
          </a:p>
        </p:txBody>
      </p:sp>
      <p:sp>
        <p:nvSpPr>
          <p:cNvPr id="11" name="Google Shape;1310;p100">
            <a:extLst>
              <a:ext uri="{FF2B5EF4-FFF2-40B4-BE49-F238E27FC236}">
                <a16:creationId xmlns:a16="http://schemas.microsoft.com/office/drawing/2014/main" id="{DF05220A-F8A7-10F8-A6D9-63126244FF51}"/>
              </a:ext>
            </a:extLst>
          </p:cNvPr>
          <p:cNvSpPr/>
          <p:nvPr/>
        </p:nvSpPr>
        <p:spPr>
          <a:xfrm>
            <a:off x="1406545" y="3678390"/>
            <a:ext cx="1815405"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2" name="Google Shape;1310;p100">
            <a:extLst>
              <a:ext uri="{FF2B5EF4-FFF2-40B4-BE49-F238E27FC236}">
                <a16:creationId xmlns:a16="http://schemas.microsoft.com/office/drawing/2014/main" id="{1B507664-70D5-2B61-B606-9F6AB6248AC6}"/>
              </a:ext>
            </a:extLst>
          </p:cNvPr>
          <p:cNvSpPr/>
          <p:nvPr/>
        </p:nvSpPr>
        <p:spPr>
          <a:xfrm>
            <a:off x="1406545" y="4037514"/>
            <a:ext cx="1815404"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4" name="Google Shape;1310;p100">
            <a:extLst>
              <a:ext uri="{FF2B5EF4-FFF2-40B4-BE49-F238E27FC236}">
                <a16:creationId xmlns:a16="http://schemas.microsoft.com/office/drawing/2014/main" id="{EC224468-3614-99BD-9675-DBFAF94EEF26}"/>
              </a:ext>
            </a:extLst>
          </p:cNvPr>
          <p:cNvSpPr/>
          <p:nvPr/>
        </p:nvSpPr>
        <p:spPr>
          <a:xfrm>
            <a:off x="1399186" y="4396639"/>
            <a:ext cx="2507666"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5" name="Google Shape;1310;p100">
            <a:extLst>
              <a:ext uri="{FF2B5EF4-FFF2-40B4-BE49-F238E27FC236}">
                <a16:creationId xmlns:a16="http://schemas.microsoft.com/office/drawing/2014/main" id="{68264FA0-6ED0-1800-3176-E0B754E002ED}"/>
              </a:ext>
            </a:extLst>
          </p:cNvPr>
          <p:cNvSpPr/>
          <p:nvPr/>
        </p:nvSpPr>
        <p:spPr>
          <a:xfrm>
            <a:off x="1406544" y="4722309"/>
            <a:ext cx="2850902"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6" name="Google Shape;1310;p100">
            <a:extLst>
              <a:ext uri="{FF2B5EF4-FFF2-40B4-BE49-F238E27FC236}">
                <a16:creationId xmlns:a16="http://schemas.microsoft.com/office/drawing/2014/main" id="{D7AABEC4-C569-E4BA-C8B1-3AA8DF62E0DF}"/>
              </a:ext>
            </a:extLst>
          </p:cNvPr>
          <p:cNvSpPr/>
          <p:nvPr/>
        </p:nvSpPr>
        <p:spPr>
          <a:xfrm>
            <a:off x="1399186" y="5017349"/>
            <a:ext cx="2858260"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pic>
        <p:nvPicPr>
          <p:cNvPr id="18" name="Picture 17" descr="A close-up of words&#10;&#10;Description automatically generated">
            <a:extLst>
              <a:ext uri="{FF2B5EF4-FFF2-40B4-BE49-F238E27FC236}">
                <a16:creationId xmlns:a16="http://schemas.microsoft.com/office/drawing/2014/main" id="{A8B7C62C-2B44-85F5-5D39-BEC77E05D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3350" y="2869038"/>
            <a:ext cx="3850211" cy="3850211"/>
          </a:xfrm>
          <a:prstGeom prst="rect">
            <a:avLst/>
          </a:prstGeom>
        </p:spPr>
      </p:pic>
    </p:spTree>
    <p:extLst>
      <p:ext uri="{BB962C8B-B14F-4D97-AF65-F5344CB8AC3E}">
        <p14:creationId xmlns:p14="http://schemas.microsoft.com/office/powerpoint/2010/main" val="934404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02E9A8-C1A0-DAA4-4F14-3D325A792134}"/>
              </a:ext>
            </a:extLst>
          </p:cNvPr>
          <p:cNvSpPr>
            <a:spLocks noGrp="1"/>
          </p:cNvSpPr>
          <p:nvPr>
            <p:ph type="sldNum" sz="quarter" idx="10"/>
          </p:nvPr>
        </p:nvSpPr>
        <p:spPr/>
        <p:txBody>
          <a:bodyPr/>
          <a:lstStyle/>
          <a:p>
            <a:pPr>
              <a:defRPr/>
            </a:pPr>
            <a:fld id="{1188F9D2-5B65-4C92-8FFB-3F149C9EBFE1}" type="slidenum">
              <a:rPr lang="en-US" altLang="en-US" smtClean="0"/>
              <a:pPr>
                <a:defRPr/>
              </a:pPr>
              <a:t>5</a:t>
            </a:fld>
            <a:endParaRPr lang="en-US" altLang="en-US"/>
          </a:p>
        </p:txBody>
      </p:sp>
      <p:sp>
        <p:nvSpPr>
          <p:cNvPr id="4" name="Title 3">
            <a:extLst>
              <a:ext uri="{FF2B5EF4-FFF2-40B4-BE49-F238E27FC236}">
                <a16:creationId xmlns:a16="http://schemas.microsoft.com/office/drawing/2014/main" id="{1A4FD260-C63B-8A19-D0F3-8A9C50490C12}"/>
              </a:ext>
            </a:extLst>
          </p:cNvPr>
          <p:cNvSpPr>
            <a:spLocks noGrp="1"/>
          </p:cNvSpPr>
          <p:nvPr>
            <p:ph type="title"/>
          </p:nvPr>
        </p:nvSpPr>
        <p:spPr/>
        <p:txBody>
          <a:bodyPr/>
          <a:lstStyle/>
          <a:p>
            <a:r>
              <a:rPr lang="en-US" dirty="0"/>
              <a:t>Week 2</a:t>
            </a:r>
          </a:p>
        </p:txBody>
      </p:sp>
      <p:graphicFrame>
        <p:nvGraphicFramePr>
          <p:cNvPr id="16" name="Google Shape;1304;p100">
            <a:extLst>
              <a:ext uri="{FF2B5EF4-FFF2-40B4-BE49-F238E27FC236}">
                <a16:creationId xmlns:a16="http://schemas.microsoft.com/office/drawing/2014/main" id="{A161B79F-9921-AB77-1024-45645DFE5777}"/>
              </a:ext>
            </a:extLst>
          </p:cNvPr>
          <p:cNvGraphicFramePr/>
          <p:nvPr/>
        </p:nvGraphicFramePr>
        <p:xfrm>
          <a:off x="360200" y="2535434"/>
          <a:ext cx="1001941" cy="6158460"/>
        </p:xfrm>
        <a:graphic>
          <a:graphicData uri="http://schemas.openxmlformats.org/drawingml/2006/table">
            <a:tbl>
              <a:tblPr>
                <a:noFill/>
              </a:tblPr>
              <a:tblGrid>
                <a:gridCol w="1001941">
                  <a:extLst>
                    <a:ext uri="{9D8B030D-6E8A-4147-A177-3AD203B41FA5}">
                      <a16:colId xmlns:a16="http://schemas.microsoft.com/office/drawing/2014/main" val="20000"/>
                    </a:ext>
                  </a:extLst>
                </a:gridCol>
              </a:tblGrid>
              <a:tr h="229659">
                <a:tc>
                  <a:txBody>
                    <a:bodyPr/>
                    <a:lstStyle/>
                    <a:p>
                      <a:pPr marL="0" lvl="0" indent="0" algn="r" rtl="0">
                        <a:spcBef>
                          <a:spcPts val="0"/>
                        </a:spcBef>
                        <a:spcAft>
                          <a:spcPts val="0"/>
                        </a:spcAft>
                        <a:buNone/>
                      </a:pPr>
                      <a:r>
                        <a:rPr lang="en" sz="1050" b="1" dirty="0">
                          <a:latin typeface="Montserrat"/>
                        </a:rPr>
                        <a:t>Week 1</a:t>
                      </a:r>
                    </a:p>
                    <a:p>
                      <a:pPr marL="0" lvl="0" indent="0" algn="r" rtl="0">
                        <a:spcBef>
                          <a:spcPts val="0"/>
                        </a:spcBef>
                        <a:spcAft>
                          <a:spcPts val="0"/>
                        </a:spcAft>
                        <a:buNone/>
                      </a:pPr>
                      <a:endParaRPr sz="1050" b="1"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0"/>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2</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1"/>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3</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2"/>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4</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3"/>
                  </a:ext>
                </a:extLst>
              </a:tr>
              <a:tr h="332711">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5</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4"/>
                  </a:ext>
                </a:extLst>
              </a:tr>
              <a:tr h="126606">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6</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7</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8</a:t>
                      </a: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5"/>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6"/>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7"/>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8"/>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9"/>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0"/>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1"/>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2"/>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3"/>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4"/>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5"/>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6"/>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7"/>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8"/>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9"/>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0"/>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1"/>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2"/>
                  </a:ext>
                </a:extLst>
              </a:tr>
              <a:tr h="126606">
                <a:tc>
                  <a:txBody>
                    <a:bodyPr/>
                    <a:lstStyle/>
                    <a:p>
                      <a:pPr marL="0" marR="0" lvl="0" indent="0" algn="l" rtl="0">
                        <a:lnSpc>
                          <a:spcPct val="100000"/>
                        </a:lnSpc>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3"/>
                  </a:ext>
                </a:extLst>
              </a:tr>
            </a:tbl>
          </a:graphicData>
        </a:graphic>
      </p:graphicFrame>
      <p:sp>
        <p:nvSpPr>
          <p:cNvPr id="17" name="Google Shape;1307;p100">
            <a:extLst>
              <a:ext uri="{FF2B5EF4-FFF2-40B4-BE49-F238E27FC236}">
                <a16:creationId xmlns:a16="http://schemas.microsoft.com/office/drawing/2014/main" id="{B8657813-34A4-E668-BB6E-D041F04D27D9}"/>
              </a:ext>
            </a:extLst>
          </p:cNvPr>
          <p:cNvSpPr/>
          <p:nvPr/>
        </p:nvSpPr>
        <p:spPr>
          <a:xfrm>
            <a:off x="1406545" y="2611134"/>
            <a:ext cx="1035900" cy="115500"/>
          </a:xfrm>
          <a:prstGeom prst="roundRect">
            <a:avLst>
              <a:gd name="adj" fmla="val 16667"/>
            </a:avLst>
          </a:prstGeom>
          <a:solidFill>
            <a:srgbClr val="FF4A66"/>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8" name="Google Shape;1309;p100">
            <a:extLst>
              <a:ext uri="{FF2B5EF4-FFF2-40B4-BE49-F238E27FC236}">
                <a16:creationId xmlns:a16="http://schemas.microsoft.com/office/drawing/2014/main" id="{4726005C-FF56-6E47-2DC8-B393C2975773}"/>
              </a:ext>
            </a:extLst>
          </p:cNvPr>
          <p:cNvSpPr/>
          <p:nvPr/>
        </p:nvSpPr>
        <p:spPr>
          <a:xfrm>
            <a:off x="1406545" y="2966886"/>
            <a:ext cx="1331400" cy="115500"/>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9" name="Google Shape;1310;p100">
            <a:extLst>
              <a:ext uri="{FF2B5EF4-FFF2-40B4-BE49-F238E27FC236}">
                <a16:creationId xmlns:a16="http://schemas.microsoft.com/office/drawing/2014/main" id="{5B96F393-A8C5-38F7-4FDE-7D9BAE52348C}"/>
              </a:ext>
            </a:extLst>
          </p:cNvPr>
          <p:cNvSpPr/>
          <p:nvPr/>
        </p:nvSpPr>
        <p:spPr>
          <a:xfrm>
            <a:off x="1406545" y="3322638"/>
            <a:ext cx="1331400" cy="115500"/>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20" name="Google Shape;1329;p100">
            <a:extLst>
              <a:ext uri="{FF2B5EF4-FFF2-40B4-BE49-F238E27FC236}">
                <a16:creationId xmlns:a16="http://schemas.microsoft.com/office/drawing/2014/main" id="{4105A000-AF17-5F08-81FB-C792E8757EA8}"/>
              </a:ext>
            </a:extLst>
          </p:cNvPr>
          <p:cNvSpPr/>
          <p:nvPr/>
        </p:nvSpPr>
        <p:spPr>
          <a:xfrm>
            <a:off x="3083545" y="1801662"/>
            <a:ext cx="5310016" cy="1018824"/>
          </a:xfrm>
          <a:prstGeom prst="round2DiagRect">
            <a:avLst>
              <a:gd name="adj1" fmla="val 16667"/>
              <a:gd name="adj2" fmla="val 0"/>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73150" tIns="73150" rIns="73150" bIns="73150" anchor="ctr" anchorCtr="0">
            <a:noAutofit/>
          </a:bodyPr>
          <a:lstStyle/>
          <a:p>
            <a:pPr fontAlgn="auto">
              <a:spcBef>
                <a:spcPts val="0"/>
              </a:spcBef>
              <a:spcAft>
                <a:spcPts val="0"/>
              </a:spcAft>
              <a:buClr>
                <a:srgbClr val="000000"/>
              </a:buClr>
            </a:pPr>
            <a:br>
              <a:rPr lang="en" sz="1200" b="1" kern="0" dirty="0">
                <a:solidFill>
                  <a:srgbClr val="000000"/>
                </a:solidFill>
                <a:latin typeface="Montserrat"/>
                <a:ea typeface="Roboto"/>
                <a:cs typeface="Roboto"/>
                <a:sym typeface="Roboto"/>
              </a:rPr>
            </a:br>
            <a:r>
              <a:rPr lang="en" sz="1200" b="1" kern="0" dirty="0">
                <a:solidFill>
                  <a:srgbClr val="000000"/>
                </a:solidFill>
                <a:latin typeface="Montserrat"/>
                <a:ea typeface="Roboto"/>
                <a:cs typeface="Roboto"/>
                <a:sym typeface="Roboto"/>
              </a:rPr>
              <a:t>Python for Data Engineering &amp; Analytics: </a:t>
            </a:r>
            <a:r>
              <a:rPr lang="en-US" sz="1050" kern="0" dirty="0">
                <a:solidFill>
                  <a:srgbClr val="000000"/>
                </a:solidFill>
                <a:latin typeface="Montserrat"/>
                <a:ea typeface="Roboto"/>
                <a:cs typeface="Roboto"/>
                <a:sym typeface="Roboto"/>
              </a:rPr>
              <a:t>Python review, Introduction pandas, work with several I/O capabilities for ingesting, transforming, and loading data using pandas. Read and write to AWS using pandas.</a:t>
            </a:r>
          </a:p>
        </p:txBody>
      </p:sp>
      <p:sp>
        <p:nvSpPr>
          <p:cNvPr id="21" name="Google Shape;1310;p100">
            <a:extLst>
              <a:ext uri="{FF2B5EF4-FFF2-40B4-BE49-F238E27FC236}">
                <a16:creationId xmlns:a16="http://schemas.microsoft.com/office/drawing/2014/main" id="{EAC1156A-D28F-564C-F25C-AA57B09C3EC0}"/>
              </a:ext>
            </a:extLst>
          </p:cNvPr>
          <p:cNvSpPr/>
          <p:nvPr/>
        </p:nvSpPr>
        <p:spPr>
          <a:xfrm>
            <a:off x="1406545" y="3678390"/>
            <a:ext cx="1815405"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22" name="Google Shape;1310;p100">
            <a:extLst>
              <a:ext uri="{FF2B5EF4-FFF2-40B4-BE49-F238E27FC236}">
                <a16:creationId xmlns:a16="http://schemas.microsoft.com/office/drawing/2014/main" id="{F69F5E19-9DE2-8FB9-45BF-3A2EF833A271}"/>
              </a:ext>
            </a:extLst>
          </p:cNvPr>
          <p:cNvSpPr/>
          <p:nvPr/>
        </p:nvSpPr>
        <p:spPr>
          <a:xfrm>
            <a:off x="1406545" y="4037514"/>
            <a:ext cx="1815404"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23" name="Google Shape;1310;p100">
            <a:extLst>
              <a:ext uri="{FF2B5EF4-FFF2-40B4-BE49-F238E27FC236}">
                <a16:creationId xmlns:a16="http://schemas.microsoft.com/office/drawing/2014/main" id="{7F7300C5-1307-4D51-378E-81E8BCCD2992}"/>
              </a:ext>
            </a:extLst>
          </p:cNvPr>
          <p:cNvSpPr/>
          <p:nvPr/>
        </p:nvSpPr>
        <p:spPr>
          <a:xfrm>
            <a:off x="1399186" y="4396639"/>
            <a:ext cx="2507666"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24" name="Google Shape;1310;p100">
            <a:extLst>
              <a:ext uri="{FF2B5EF4-FFF2-40B4-BE49-F238E27FC236}">
                <a16:creationId xmlns:a16="http://schemas.microsoft.com/office/drawing/2014/main" id="{7F24BA71-F875-FC4C-D452-B657C39FE0B3}"/>
              </a:ext>
            </a:extLst>
          </p:cNvPr>
          <p:cNvSpPr/>
          <p:nvPr/>
        </p:nvSpPr>
        <p:spPr>
          <a:xfrm>
            <a:off x="1406544" y="4722309"/>
            <a:ext cx="2850902"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25" name="Google Shape;1310;p100">
            <a:extLst>
              <a:ext uri="{FF2B5EF4-FFF2-40B4-BE49-F238E27FC236}">
                <a16:creationId xmlns:a16="http://schemas.microsoft.com/office/drawing/2014/main" id="{885A1110-F64D-BED6-910A-00224617F136}"/>
              </a:ext>
            </a:extLst>
          </p:cNvPr>
          <p:cNvSpPr/>
          <p:nvPr/>
        </p:nvSpPr>
        <p:spPr>
          <a:xfrm>
            <a:off x="1399186" y="5017349"/>
            <a:ext cx="2858260"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pic>
        <p:nvPicPr>
          <p:cNvPr id="27" name="Picture 26" descr="A close-up of words&#10;&#10;Description automatically generated">
            <a:extLst>
              <a:ext uri="{FF2B5EF4-FFF2-40B4-BE49-F238E27FC236}">
                <a16:creationId xmlns:a16="http://schemas.microsoft.com/office/drawing/2014/main" id="{B6A715B4-9B34-7191-15ED-5E600D169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2947688"/>
            <a:ext cx="3810840" cy="3810840"/>
          </a:xfrm>
          <a:prstGeom prst="rect">
            <a:avLst/>
          </a:prstGeom>
        </p:spPr>
      </p:pic>
      <p:sp>
        <p:nvSpPr>
          <p:cNvPr id="28" name="Rectangle 27">
            <a:extLst>
              <a:ext uri="{FF2B5EF4-FFF2-40B4-BE49-F238E27FC236}">
                <a16:creationId xmlns:a16="http://schemas.microsoft.com/office/drawing/2014/main" id="{BD30D84F-558C-0E86-DCF9-3D152CCBDEB2}"/>
              </a:ext>
            </a:extLst>
          </p:cNvPr>
          <p:cNvSpPr/>
          <p:nvPr/>
        </p:nvSpPr>
        <p:spPr>
          <a:xfrm>
            <a:off x="239627" y="5750186"/>
            <a:ext cx="3236902" cy="822959"/>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Montserrat" pitchFamily="2" charset="77"/>
              </a:rPr>
              <a:t>Case Study</a:t>
            </a:r>
          </a:p>
        </p:txBody>
      </p:sp>
    </p:spTree>
    <p:extLst>
      <p:ext uri="{BB962C8B-B14F-4D97-AF65-F5344CB8AC3E}">
        <p14:creationId xmlns:p14="http://schemas.microsoft.com/office/powerpoint/2010/main" val="2169888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4BABDF-6764-124C-D75D-470647C0B1A8}"/>
              </a:ext>
            </a:extLst>
          </p:cNvPr>
          <p:cNvSpPr>
            <a:spLocks noGrp="1"/>
          </p:cNvSpPr>
          <p:nvPr>
            <p:ph type="sldNum" sz="quarter" idx="10"/>
          </p:nvPr>
        </p:nvSpPr>
        <p:spPr/>
        <p:txBody>
          <a:bodyPr/>
          <a:lstStyle/>
          <a:p>
            <a:pPr>
              <a:defRPr/>
            </a:pPr>
            <a:fld id="{1188F9D2-5B65-4C92-8FFB-3F149C9EBFE1}" type="slidenum">
              <a:rPr lang="en-US" altLang="en-US" smtClean="0"/>
              <a:pPr>
                <a:defRPr/>
              </a:pPr>
              <a:t>6</a:t>
            </a:fld>
            <a:endParaRPr lang="en-US" altLang="en-US"/>
          </a:p>
        </p:txBody>
      </p:sp>
      <p:sp>
        <p:nvSpPr>
          <p:cNvPr id="4" name="Title 3">
            <a:extLst>
              <a:ext uri="{FF2B5EF4-FFF2-40B4-BE49-F238E27FC236}">
                <a16:creationId xmlns:a16="http://schemas.microsoft.com/office/drawing/2014/main" id="{A10051CF-3D5B-C141-E19C-2E53ED2BF765}"/>
              </a:ext>
            </a:extLst>
          </p:cNvPr>
          <p:cNvSpPr>
            <a:spLocks noGrp="1"/>
          </p:cNvSpPr>
          <p:nvPr>
            <p:ph type="title"/>
          </p:nvPr>
        </p:nvSpPr>
        <p:spPr/>
        <p:txBody>
          <a:bodyPr/>
          <a:lstStyle/>
          <a:p>
            <a:r>
              <a:rPr lang="en-US" dirty="0"/>
              <a:t>Week 3</a:t>
            </a:r>
          </a:p>
        </p:txBody>
      </p:sp>
      <p:graphicFrame>
        <p:nvGraphicFramePr>
          <p:cNvPr id="5" name="Google Shape;1304;p100">
            <a:extLst>
              <a:ext uri="{FF2B5EF4-FFF2-40B4-BE49-F238E27FC236}">
                <a16:creationId xmlns:a16="http://schemas.microsoft.com/office/drawing/2014/main" id="{C60EAC96-C2B0-48E7-C1FB-DC66E5088B6A}"/>
              </a:ext>
            </a:extLst>
          </p:cNvPr>
          <p:cNvGraphicFramePr/>
          <p:nvPr/>
        </p:nvGraphicFramePr>
        <p:xfrm>
          <a:off x="360200" y="2535434"/>
          <a:ext cx="1001941" cy="6158460"/>
        </p:xfrm>
        <a:graphic>
          <a:graphicData uri="http://schemas.openxmlformats.org/drawingml/2006/table">
            <a:tbl>
              <a:tblPr>
                <a:noFill/>
              </a:tblPr>
              <a:tblGrid>
                <a:gridCol w="1001941">
                  <a:extLst>
                    <a:ext uri="{9D8B030D-6E8A-4147-A177-3AD203B41FA5}">
                      <a16:colId xmlns:a16="http://schemas.microsoft.com/office/drawing/2014/main" val="20000"/>
                    </a:ext>
                  </a:extLst>
                </a:gridCol>
              </a:tblGrid>
              <a:tr h="229659">
                <a:tc>
                  <a:txBody>
                    <a:bodyPr/>
                    <a:lstStyle/>
                    <a:p>
                      <a:pPr marL="0" lvl="0" indent="0" algn="r" rtl="0">
                        <a:spcBef>
                          <a:spcPts val="0"/>
                        </a:spcBef>
                        <a:spcAft>
                          <a:spcPts val="0"/>
                        </a:spcAft>
                        <a:buNone/>
                      </a:pPr>
                      <a:r>
                        <a:rPr lang="en" sz="1050" b="1" dirty="0">
                          <a:latin typeface="Montserrat"/>
                        </a:rPr>
                        <a:t>Week 1</a:t>
                      </a:r>
                    </a:p>
                    <a:p>
                      <a:pPr marL="0" lvl="0" indent="0" algn="r" rtl="0">
                        <a:spcBef>
                          <a:spcPts val="0"/>
                        </a:spcBef>
                        <a:spcAft>
                          <a:spcPts val="0"/>
                        </a:spcAft>
                        <a:buNone/>
                      </a:pPr>
                      <a:endParaRPr sz="1050" b="1"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0"/>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2</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1"/>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3</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2"/>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4</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3"/>
                  </a:ext>
                </a:extLst>
              </a:tr>
              <a:tr h="332711">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5</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4"/>
                  </a:ext>
                </a:extLst>
              </a:tr>
              <a:tr h="126606">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6</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7</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8</a:t>
                      </a: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5"/>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6"/>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7"/>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8"/>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9"/>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0"/>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1"/>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2"/>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3"/>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4"/>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5"/>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6"/>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7"/>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8"/>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9"/>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0"/>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1"/>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2"/>
                  </a:ext>
                </a:extLst>
              </a:tr>
              <a:tr h="126606">
                <a:tc>
                  <a:txBody>
                    <a:bodyPr/>
                    <a:lstStyle/>
                    <a:p>
                      <a:pPr marL="0" marR="0" lvl="0" indent="0" algn="l" rtl="0">
                        <a:lnSpc>
                          <a:spcPct val="100000"/>
                        </a:lnSpc>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3"/>
                  </a:ext>
                </a:extLst>
              </a:tr>
            </a:tbl>
          </a:graphicData>
        </a:graphic>
      </p:graphicFrame>
      <p:sp>
        <p:nvSpPr>
          <p:cNvPr id="6" name="Google Shape;1307;p100">
            <a:extLst>
              <a:ext uri="{FF2B5EF4-FFF2-40B4-BE49-F238E27FC236}">
                <a16:creationId xmlns:a16="http://schemas.microsoft.com/office/drawing/2014/main" id="{01BE594A-4621-C484-03BE-63763138CB75}"/>
              </a:ext>
            </a:extLst>
          </p:cNvPr>
          <p:cNvSpPr/>
          <p:nvPr/>
        </p:nvSpPr>
        <p:spPr>
          <a:xfrm>
            <a:off x="1406545" y="2611134"/>
            <a:ext cx="1035900" cy="115500"/>
          </a:xfrm>
          <a:prstGeom prst="roundRect">
            <a:avLst>
              <a:gd name="adj" fmla="val 16667"/>
            </a:avLst>
          </a:prstGeom>
          <a:solidFill>
            <a:srgbClr val="FF4A66"/>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7" name="Google Shape;1309;p100">
            <a:extLst>
              <a:ext uri="{FF2B5EF4-FFF2-40B4-BE49-F238E27FC236}">
                <a16:creationId xmlns:a16="http://schemas.microsoft.com/office/drawing/2014/main" id="{75FF3645-0CA5-0AEA-6EB8-0E014C771EB7}"/>
              </a:ext>
            </a:extLst>
          </p:cNvPr>
          <p:cNvSpPr/>
          <p:nvPr/>
        </p:nvSpPr>
        <p:spPr>
          <a:xfrm>
            <a:off x="1406545" y="2966886"/>
            <a:ext cx="1331400" cy="115500"/>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8" name="Google Shape;1310;p100">
            <a:extLst>
              <a:ext uri="{FF2B5EF4-FFF2-40B4-BE49-F238E27FC236}">
                <a16:creationId xmlns:a16="http://schemas.microsoft.com/office/drawing/2014/main" id="{13102144-D583-FDAB-5FD6-03E4B0A3614A}"/>
              </a:ext>
            </a:extLst>
          </p:cNvPr>
          <p:cNvSpPr/>
          <p:nvPr/>
        </p:nvSpPr>
        <p:spPr>
          <a:xfrm>
            <a:off x="1406545" y="3322638"/>
            <a:ext cx="1331400" cy="115500"/>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9" name="Google Shape;1329;p100">
            <a:extLst>
              <a:ext uri="{FF2B5EF4-FFF2-40B4-BE49-F238E27FC236}">
                <a16:creationId xmlns:a16="http://schemas.microsoft.com/office/drawing/2014/main" id="{CB12CCD3-0A98-CB1E-0B30-39FEC0E7332C}"/>
              </a:ext>
            </a:extLst>
          </p:cNvPr>
          <p:cNvSpPr/>
          <p:nvPr/>
        </p:nvSpPr>
        <p:spPr>
          <a:xfrm>
            <a:off x="3083545" y="1801662"/>
            <a:ext cx="5310016" cy="1018824"/>
          </a:xfrm>
          <a:prstGeom prst="round2DiagRect">
            <a:avLst>
              <a:gd name="adj1" fmla="val 16667"/>
              <a:gd name="adj2" fmla="val 0"/>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73150" tIns="73150" rIns="73150" bIns="73150" anchor="ctr" anchorCtr="0">
            <a:noAutofit/>
          </a:bodyPr>
          <a:lstStyle/>
          <a:p>
            <a:pPr fontAlgn="auto">
              <a:spcBef>
                <a:spcPts val="0"/>
              </a:spcBef>
              <a:spcAft>
                <a:spcPts val="0"/>
              </a:spcAft>
              <a:buClr>
                <a:srgbClr val="000000"/>
              </a:buClr>
            </a:pPr>
            <a:br>
              <a:rPr lang="en" sz="1200" b="1" kern="0" dirty="0">
                <a:solidFill>
                  <a:srgbClr val="000000"/>
                </a:solidFill>
                <a:latin typeface="Montserrat"/>
                <a:ea typeface="Roboto"/>
                <a:cs typeface="Roboto"/>
                <a:sym typeface="Roboto"/>
              </a:rPr>
            </a:br>
            <a:r>
              <a:rPr lang="en" sz="1200" b="1" kern="0" dirty="0">
                <a:solidFill>
                  <a:srgbClr val="000000"/>
                </a:solidFill>
                <a:latin typeface="Montserrat"/>
                <a:ea typeface="Roboto"/>
                <a:cs typeface="Roboto"/>
                <a:sym typeface="Roboto"/>
              </a:rPr>
              <a:t>SQL for Data Engineering and Analytics: </a:t>
            </a:r>
            <a:r>
              <a:rPr lang="en-US" sz="1050" kern="0" dirty="0">
                <a:solidFill>
                  <a:srgbClr val="000000"/>
                </a:solidFill>
                <a:latin typeface="Montserrat"/>
                <a:ea typeface="Roboto"/>
                <a:cs typeface="Roboto"/>
                <a:sym typeface="Roboto"/>
              </a:rPr>
              <a:t>Learn about Relational Database Systems, SQL Foundation Review including: joins, filters, group by, aggregate functions, CTEs, Windowing Functions, and other data manipulation/transformation techniques. </a:t>
            </a:r>
            <a:endParaRPr sz="1200" kern="0" dirty="0">
              <a:solidFill>
                <a:srgbClr val="000000"/>
              </a:solidFill>
              <a:latin typeface="Montserrat"/>
              <a:ea typeface="Roboto"/>
              <a:cs typeface="Roboto"/>
              <a:sym typeface="Roboto"/>
            </a:endParaRPr>
          </a:p>
        </p:txBody>
      </p:sp>
      <p:sp>
        <p:nvSpPr>
          <p:cNvPr id="10" name="Google Shape;1310;p100">
            <a:extLst>
              <a:ext uri="{FF2B5EF4-FFF2-40B4-BE49-F238E27FC236}">
                <a16:creationId xmlns:a16="http://schemas.microsoft.com/office/drawing/2014/main" id="{BAE7AB3C-09FE-C877-0A53-70C3BE354B56}"/>
              </a:ext>
            </a:extLst>
          </p:cNvPr>
          <p:cNvSpPr/>
          <p:nvPr/>
        </p:nvSpPr>
        <p:spPr>
          <a:xfrm>
            <a:off x="1406545" y="3678390"/>
            <a:ext cx="1815405"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1" name="Google Shape;1310;p100">
            <a:extLst>
              <a:ext uri="{FF2B5EF4-FFF2-40B4-BE49-F238E27FC236}">
                <a16:creationId xmlns:a16="http://schemas.microsoft.com/office/drawing/2014/main" id="{ED78E947-9A13-EF4C-C977-A508FFF07839}"/>
              </a:ext>
            </a:extLst>
          </p:cNvPr>
          <p:cNvSpPr/>
          <p:nvPr/>
        </p:nvSpPr>
        <p:spPr>
          <a:xfrm>
            <a:off x="1406545" y="4037514"/>
            <a:ext cx="1815404"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2" name="Google Shape;1310;p100">
            <a:extLst>
              <a:ext uri="{FF2B5EF4-FFF2-40B4-BE49-F238E27FC236}">
                <a16:creationId xmlns:a16="http://schemas.microsoft.com/office/drawing/2014/main" id="{79EA42E6-1726-5FF4-A376-BA4033AC0370}"/>
              </a:ext>
            </a:extLst>
          </p:cNvPr>
          <p:cNvSpPr/>
          <p:nvPr/>
        </p:nvSpPr>
        <p:spPr>
          <a:xfrm>
            <a:off x="1399186" y="4396639"/>
            <a:ext cx="2507666"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3" name="Google Shape;1310;p100">
            <a:extLst>
              <a:ext uri="{FF2B5EF4-FFF2-40B4-BE49-F238E27FC236}">
                <a16:creationId xmlns:a16="http://schemas.microsoft.com/office/drawing/2014/main" id="{68DB28DA-98E2-A5FB-9A0E-BE8E597B78D1}"/>
              </a:ext>
            </a:extLst>
          </p:cNvPr>
          <p:cNvSpPr/>
          <p:nvPr/>
        </p:nvSpPr>
        <p:spPr>
          <a:xfrm>
            <a:off x="1406544" y="4722309"/>
            <a:ext cx="2850902"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4" name="Google Shape;1310;p100">
            <a:extLst>
              <a:ext uri="{FF2B5EF4-FFF2-40B4-BE49-F238E27FC236}">
                <a16:creationId xmlns:a16="http://schemas.microsoft.com/office/drawing/2014/main" id="{E5FA0865-C062-62F0-9AB6-0E57BE3A0372}"/>
              </a:ext>
            </a:extLst>
          </p:cNvPr>
          <p:cNvSpPr/>
          <p:nvPr/>
        </p:nvSpPr>
        <p:spPr>
          <a:xfrm>
            <a:off x="1399186" y="5017349"/>
            <a:ext cx="2858260"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pic>
        <p:nvPicPr>
          <p:cNvPr id="18" name="Picture 17" descr="A close-up of words&#10;&#10;Description automatically generated">
            <a:extLst>
              <a:ext uri="{FF2B5EF4-FFF2-40B4-BE49-F238E27FC236}">
                <a16:creationId xmlns:a16="http://schemas.microsoft.com/office/drawing/2014/main" id="{56DE50B8-AA82-773F-EFA9-8A14DFB591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6200" y="2911324"/>
            <a:ext cx="3859714" cy="3859714"/>
          </a:xfrm>
          <a:prstGeom prst="rect">
            <a:avLst/>
          </a:prstGeom>
        </p:spPr>
      </p:pic>
      <p:sp>
        <p:nvSpPr>
          <p:cNvPr id="19" name="Rectangle 18">
            <a:extLst>
              <a:ext uri="{FF2B5EF4-FFF2-40B4-BE49-F238E27FC236}">
                <a16:creationId xmlns:a16="http://schemas.microsoft.com/office/drawing/2014/main" id="{D17FA466-589E-F2DA-827D-90607E3AA319}"/>
              </a:ext>
            </a:extLst>
          </p:cNvPr>
          <p:cNvSpPr/>
          <p:nvPr/>
        </p:nvSpPr>
        <p:spPr>
          <a:xfrm>
            <a:off x="239627" y="5699086"/>
            <a:ext cx="3236902" cy="87406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Montserrat" pitchFamily="2" charset="77"/>
              </a:rPr>
              <a:t>SQL Project 1</a:t>
            </a:r>
          </a:p>
        </p:txBody>
      </p:sp>
    </p:spTree>
    <p:extLst>
      <p:ext uri="{BB962C8B-B14F-4D97-AF65-F5344CB8AC3E}">
        <p14:creationId xmlns:p14="http://schemas.microsoft.com/office/powerpoint/2010/main" val="1719149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5E1027-E60D-D902-B5DE-65B8186ED3D4}"/>
              </a:ext>
            </a:extLst>
          </p:cNvPr>
          <p:cNvSpPr>
            <a:spLocks noGrp="1"/>
          </p:cNvSpPr>
          <p:nvPr>
            <p:ph type="sldNum" sz="quarter" idx="10"/>
          </p:nvPr>
        </p:nvSpPr>
        <p:spPr/>
        <p:txBody>
          <a:bodyPr/>
          <a:lstStyle/>
          <a:p>
            <a:pPr>
              <a:defRPr/>
            </a:pPr>
            <a:fld id="{1188F9D2-5B65-4C92-8FFB-3F149C9EBFE1}" type="slidenum">
              <a:rPr lang="en-US" altLang="en-US" smtClean="0"/>
              <a:pPr>
                <a:defRPr/>
              </a:pPr>
              <a:t>7</a:t>
            </a:fld>
            <a:endParaRPr lang="en-US" altLang="en-US"/>
          </a:p>
        </p:txBody>
      </p:sp>
      <p:sp>
        <p:nvSpPr>
          <p:cNvPr id="4" name="Title 3">
            <a:extLst>
              <a:ext uri="{FF2B5EF4-FFF2-40B4-BE49-F238E27FC236}">
                <a16:creationId xmlns:a16="http://schemas.microsoft.com/office/drawing/2014/main" id="{D8E4F7ED-F4D4-E2FB-428F-19C1C7E1FA0E}"/>
              </a:ext>
            </a:extLst>
          </p:cNvPr>
          <p:cNvSpPr>
            <a:spLocks noGrp="1"/>
          </p:cNvSpPr>
          <p:nvPr>
            <p:ph type="title"/>
          </p:nvPr>
        </p:nvSpPr>
        <p:spPr/>
        <p:txBody>
          <a:bodyPr/>
          <a:lstStyle/>
          <a:p>
            <a:r>
              <a:rPr lang="en-US" dirty="0"/>
              <a:t>Week 4</a:t>
            </a:r>
          </a:p>
        </p:txBody>
      </p:sp>
      <p:graphicFrame>
        <p:nvGraphicFramePr>
          <p:cNvPr id="16" name="Google Shape;1304;p100">
            <a:extLst>
              <a:ext uri="{FF2B5EF4-FFF2-40B4-BE49-F238E27FC236}">
                <a16:creationId xmlns:a16="http://schemas.microsoft.com/office/drawing/2014/main" id="{75830CD0-0A61-D880-6C74-D434A62F36C5}"/>
              </a:ext>
            </a:extLst>
          </p:cNvPr>
          <p:cNvGraphicFramePr/>
          <p:nvPr/>
        </p:nvGraphicFramePr>
        <p:xfrm>
          <a:off x="360200" y="2535434"/>
          <a:ext cx="1001941" cy="6158460"/>
        </p:xfrm>
        <a:graphic>
          <a:graphicData uri="http://schemas.openxmlformats.org/drawingml/2006/table">
            <a:tbl>
              <a:tblPr>
                <a:noFill/>
              </a:tblPr>
              <a:tblGrid>
                <a:gridCol w="1001941">
                  <a:extLst>
                    <a:ext uri="{9D8B030D-6E8A-4147-A177-3AD203B41FA5}">
                      <a16:colId xmlns:a16="http://schemas.microsoft.com/office/drawing/2014/main" val="20000"/>
                    </a:ext>
                  </a:extLst>
                </a:gridCol>
              </a:tblGrid>
              <a:tr h="229659">
                <a:tc>
                  <a:txBody>
                    <a:bodyPr/>
                    <a:lstStyle/>
                    <a:p>
                      <a:pPr marL="0" lvl="0" indent="0" algn="r" rtl="0">
                        <a:spcBef>
                          <a:spcPts val="0"/>
                        </a:spcBef>
                        <a:spcAft>
                          <a:spcPts val="0"/>
                        </a:spcAft>
                        <a:buNone/>
                      </a:pPr>
                      <a:r>
                        <a:rPr lang="en" sz="1050" b="1" dirty="0">
                          <a:latin typeface="Montserrat"/>
                        </a:rPr>
                        <a:t>Week 1</a:t>
                      </a:r>
                    </a:p>
                    <a:p>
                      <a:pPr marL="0" lvl="0" indent="0" algn="r" rtl="0">
                        <a:spcBef>
                          <a:spcPts val="0"/>
                        </a:spcBef>
                        <a:spcAft>
                          <a:spcPts val="0"/>
                        </a:spcAft>
                        <a:buNone/>
                      </a:pPr>
                      <a:endParaRPr sz="1050" b="1"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0"/>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2</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1"/>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3</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2"/>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4</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3"/>
                  </a:ext>
                </a:extLst>
              </a:tr>
              <a:tr h="332711">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5</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4"/>
                  </a:ext>
                </a:extLst>
              </a:tr>
              <a:tr h="126606">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6</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7</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8</a:t>
                      </a: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5"/>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6"/>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7"/>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8"/>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9"/>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0"/>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1"/>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2"/>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3"/>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4"/>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5"/>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6"/>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7"/>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8"/>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9"/>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0"/>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1"/>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2"/>
                  </a:ext>
                </a:extLst>
              </a:tr>
              <a:tr h="126606">
                <a:tc>
                  <a:txBody>
                    <a:bodyPr/>
                    <a:lstStyle/>
                    <a:p>
                      <a:pPr marL="0" marR="0" lvl="0" indent="0" algn="l" rtl="0">
                        <a:lnSpc>
                          <a:spcPct val="100000"/>
                        </a:lnSpc>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3"/>
                  </a:ext>
                </a:extLst>
              </a:tr>
            </a:tbl>
          </a:graphicData>
        </a:graphic>
      </p:graphicFrame>
      <p:sp>
        <p:nvSpPr>
          <p:cNvPr id="17" name="Google Shape;1307;p100">
            <a:extLst>
              <a:ext uri="{FF2B5EF4-FFF2-40B4-BE49-F238E27FC236}">
                <a16:creationId xmlns:a16="http://schemas.microsoft.com/office/drawing/2014/main" id="{060EAFB7-E61D-D5F5-29CA-FFE1EBADBB9D}"/>
              </a:ext>
            </a:extLst>
          </p:cNvPr>
          <p:cNvSpPr/>
          <p:nvPr/>
        </p:nvSpPr>
        <p:spPr>
          <a:xfrm>
            <a:off x="1406545" y="2611134"/>
            <a:ext cx="1035900" cy="115500"/>
          </a:xfrm>
          <a:prstGeom prst="roundRect">
            <a:avLst>
              <a:gd name="adj" fmla="val 16667"/>
            </a:avLst>
          </a:prstGeom>
          <a:solidFill>
            <a:srgbClr val="FF4A66"/>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8" name="Google Shape;1309;p100">
            <a:extLst>
              <a:ext uri="{FF2B5EF4-FFF2-40B4-BE49-F238E27FC236}">
                <a16:creationId xmlns:a16="http://schemas.microsoft.com/office/drawing/2014/main" id="{20492F1A-9996-91C8-1CE3-DF18508BAB0C}"/>
              </a:ext>
            </a:extLst>
          </p:cNvPr>
          <p:cNvSpPr/>
          <p:nvPr/>
        </p:nvSpPr>
        <p:spPr>
          <a:xfrm>
            <a:off x="1406545" y="2966886"/>
            <a:ext cx="1331400" cy="115500"/>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9" name="Google Shape;1310;p100">
            <a:extLst>
              <a:ext uri="{FF2B5EF4-FFF2-40B4-BE49-F238E27FC236}">
                <a16:creationId xmlns:a16="http://schemas.microsoft.com/office/drawing/2014/main" id="{62A73965-6DC5-8101-DECE-CBC713595204}"/>
              </a:ext>
            </a:extLst>
          </p:cNvPr>
          <p:cNvSpPr/>
          <p:nvPr/>
        </p:nvSpPr>
        <p:spPr>
          <a:xfrm>
            <a:off x="1406545" y="3322638"/>
            <a:ext cx="1331400" cy="115500"/>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20" name="Google Shape;1329;p100">
            <a:extLst>
              <a:ext uri="{FF2B5EF4-FFF2-40B4-BE49-F238E27FC236}">
                <a16:creationId xmlns:a16="http://schemas.microsoft.com/office/drawing/2014/main" id="{2F794786-2A36-CE30-20EB-ACEFF436B2A7}"/>
              </a:ext>
            </a:extLst>
          </p:cNvPr>
          <p:cNvSpPr/>
          <p:nvPr/>
        </p:nvSpPr>
        <p:spPr>
          <a:xfrm>
            <a:off x="3083545" y="1801662"/>
            <a:ext cx="5310016" cy="1018824"/>
          </a:xfrm>
          <a:prstGeom prst="round2DiagRect">
            <a:avLst>
              <a:gd name="adj1" fmla="val 16667"/>
              <a:gd name="adj2" fmla="val 0"/>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73150" tIns="73150" rIns="73150" bIns="73150" anchor="ctr" anchorCtr="0">
            <a:noAutofit/>
          </a:bodyPr>
          <a:lstStyle/>
          <a:p>
            <a:pPr fontAlgn="auto">
              <a:spcBef>
                <a:spcPts val="0"/>
              </a:spcBef>
              <a:spcAft>
                <a:spcPts val="0"/>
              </a:spcAft>
              <a:buClr>
                <a:srgbClr val="000000"/>
              </a:buClr>
            </a:pPr>
            <a:br>
              <a:rPr lang="en" sz="1200" b="1" kern="0" dirty="0">
                <a:solidFill>
                  <a:srgbClr val="000000"/>
                </a:solidFill>
                <a:latin typeface="Montserrat"/>
                <a:ea typeface="Roboto"/>
                <a:cs typeface="Roboto"/>
                <a:sym typeface="Roboto"/>
              </a:rPr>
            </a:br>
            <a:r>
              <a:rPr lang="en" sz="1200" b="1" kern="0" dirty="0">
                <a:solidFill>
                  <a:srgbClr val="000000"/>
                </a:solidFill>
                <a:latin typeface="Montserrat"/>
                <a:ea typeface="Roboto"/>
                <a:cs typeface="Roboto"/>
                <a:sym typeface="Roboto"/>
              </a:rPr>
              <a:t>Advanced Snowflake: </a:t>
            </a:r>
            <a:r>
              <a:rPr lang="en-US" sz="1050" kern="0" dirty="0">
                <a:solidFill>
                  <a:srgbClr val="000000"/>
                </a:solidFill>
                <a:latin typeface="Montserrat"/>
                <a:ea typeface="Roboto"/>
                <a:cs typeface="Roboto"/>
                <a:sym typeface="Roboto"/>
              </a:rPr>
              <a:t>More practice on advanced SQL, Snowflake specifics such as transient, temporary, and permanent tables, materialized and security views, stages, pipes, file formats, COPY INTO, AWS S3 integration, parsing data (CSV, Parquet, JSON).</a:t>
            </a:r>
            <a:r>
              <a:rPr lang="en-US" sz="1200" kern="0" dirty="0">
                <a:solidFill>
                  <a:srgbClr val="000000"/>
                </a:solidFill>
                <a:latin typeface="Montserrat"/>
                <a:ea typeface="Roboto"/>
                <a:cs typeface="Roboto"/>
                <a:sym typeface="Roboto"/>
              </a:rPr>
              <a:t> </a:t>
            </a:r>
            <a:endParaRPr lang="en-US" sz="1050" kern="0" dirty="0">
              <a:solidFill>
                <a:srgbClr val="000000"/>
              </a:solidFill>
              <a:latin typeface="Montserrat"/>
              <a:ea typeface="Roboto"/>
              <a:cs typeface="Roboto"/>
              <a:sym typeface="Roboto"/>
            </a:endParaRPr>
          </a:p>
        </p:txBody>
      </p:sp>
      <p:sp>
        <p:nvSpPr>
          <p:cNvPr id="21" name="Google Shape;1310;p100">
            <a:extLst>
              <a:ext uri="{FF2B5EF4-FFF2-40B4-BE49-F238E27FC236}">
                <a16:creationId xmlns:a16="http://schemas.microsoft.com/office/drawing/2014/main" id="{7CD6AE44-3530-4360-0329-935B0CE62D04}"/>
              </a:ext>
            </a:extLst>
          </p:cNvPr>
          <p:cNvSpPr/>
          <p:nvPr/>
        </p:nvSpPr>
        <p:spPr>
          <a:xfrm>
            <a:off x="1406545" y="3678390"/>
            <a:ext cx="1815405" cy="118872"/>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22" name="Google Shape;1310;p100">
            <a:extLst>
              <a:ext uri="{FF2B5EF4-FFF2-40B4-BE49-F238E27FC236}">
                <a16:creationId xmlns:a16="http://schemas.microsoft.com/office/drawing/2014/main" id="{D2793A43-2CCB-5D4F-D66A-BA8F420ECC2E}"/>
              </a:ext>
            </a:extLst>
          </p:cNvPr>
          <p:cNvSpPr/>
          <p:nvPr/>
        </p:nvSpPr>
        <p:spPr>
          <a:xfrm>
            <a:off x="1406545" y="4037514"/>
            <a:ext cx="1815404"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23" name="Google Shape;1310;p100">
            <a:extLst>
              <a:ext uri="{FF2B5EF4-FFF2-40B4-BE49-F238E27FC236}">
                <a16:creationId xmlns:a16="http://schemas.microsoft.com/office/drawing/2014/main" id="{476BBCBF-5C0E-FDD4-C0A5-77BBA49F47CD}"/>
              </a:ext>
            </a:extLst>
          </p:cNvPr>
          <p:cNvSpPr/>
          <p:nvPr/>
        </p:nvSpPr>
        <p:spPr>
          <a:xfrm>
            <a:off x="1399186" y="4396639"/>
            <a:ext cx="2507666"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24" name="Google Shape;1310;p100">
            <a:extLst>
              <a:ext uri="{FF2B5EF4-FFF2-40B4-BE49-F238E27FC236}">
                <a16:creationId xmlns:a16="http://schemas.microsoft.com/office/drawing/2014/main" id="{D26F9FBD-F709-0BEF-EA7B-5F190DE170D6}"/>
              </a:ext>
            </a:extLst>
          </p:cNvPr>
          <p:cNvSpPr/>
          <p:nvPr/>
        </p:nvSpPr>
        <p:spPr>
          <a:xfrm>
            <a:off x="1406544" y="4722309"/>
            <a:ext cx="2850902"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25" name="Google Shape;1310;p100">
            <a:extLst>
              <a:ext uri="{FF2B5EF4-FFF2-40B4-BE49-F238E27FC236}">
                <a16:creationId xmlns:a16="http://schemas.microsoft.com/office/drawing/2014/main" id="{233AA1F2-26F4-4BB5-4EA4-C6E3A2A6049A}"/>
              </a:ext>
            </a:extLst>
          </p:cNvPr>
          <p:cNvSpPr/>
          <p:nvPr/>
        </p:nvSpPr>
        <p:spPr>
          <a:xfrm>
            <a:off x="1399186" y="5017349"/>
            <a:ext cx="2858260"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pic>
        <p:nvPicPr>
          <p:cNvPr id="29" name="Picture 28" descr="A close-up of words&#10;&#10;Description automatically generated">
            <a:extLst>
              <a:ext uri="{FF2B5EF4-FFF2-40B4-BE49-F238E27FC236}">
                <a16:creationId xmlns:a16="http://schemas.microsoft.com/office/drawing/2014/main" id="{03CD6C24-5165-6844-5E44-9301E5B51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2160" y="2865651"/>
            <a:ext cx="3818369" cy="3818369"/>
          </a:xfrm>
          <a:prstGeom prst="rect">
            <a:avLst/>
          </a:prstGeom>
        </p:spPr>
      </p:pic>
      <p:sp>
        <p:nvSpPr>
          <p:cNvPr id="30" name="Rectangle 29">
            <a:extLst>
              <a:ext uri="{FF2B5EF4-FFF2-40B4-BE49-F238E27FC236}">
                <a16:creationId xmlns:a16="http://schemas.microsoft.com/office/drawing/2014/main" id="{16294234-111A-125E-C4E7-DCF734117161}"/>
              </a:ext>
            </a:extLst>
          </p:cNvPr>
          <p:cNvSpPr/>
          <p:nvPr/>
        </p:nvSpPr>
        <p:spPr>
          <a:xfrm>
            <a:off x="239627" y="5732540"/>
            <a:ext cx="3236902" cy="84060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Montserrat" pitchFamily="2" charset="77"/>
              </a:rPr>
              <a:t>SQL Project 2</a:t>
            </a:r>
          </a:p>
        </p:txBody>
      </p:sp>
    </p:spTree>
    <p:extLst>
      <p:ext uri="{BB962C8B-B14F-4D97-AF65-F5344CB8AC3E}">
        <p14:creationId xmlns:p14="http://schemas.microsoft.com/office/powerpoint/2010/main" val="2007025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7931F8-D1C5-60DE-67DC-2DE4E02408DE}"/>
              </a:ext>
            </a:extLst>
          </p:cNvPr>
          <p:cNvSpPr>
            <a:spLocks noGrp="1"/>
          </p:cNvSpPr>
          <p:nvPr>
            <p:ph type="sldNum" sz="quarter" idx="10"/>
          </p:nvPr>
        </p:nvSpPr>
        <p:spPr/>
        <p:txBody>
          <a:bodyPr/>
          <a:lstStyle/>
          <a:p>
            <a:pPr>
              <a:defRPr/>
            </a:pPr>
            <a:fld id="{1188F9D2-5B65-4C92-8FFB-3F149C9EBFE1}" type="slidenum">
              <a:rPr lang="en-US" altLang="en-US" smtClean="0"/>
              <a:pPr>
                <a:defRPr/>
              </a:pPr>
              <a:t>8</a:t>
            </a:fld>
            <a:endParaRPr lang="en-US" altLang="en-US"/>
          </a:p>
        </p:txBody>
      </p:sp>
      <p:sp>
        <p:nvSpPr>
          <p:cNvPr id="4" name="Title 3">
            <a:extLst>
              <a:ext uri="{FF2B5EF4-FFF2-40B4-BE49-F238E27FC236}">
                <a16:creationId xmlns:a16="http://schemas.microsoft.com/office/drawing/2014/main" id="{48B52388-0B22-8291-048B-7757C04A795B}"/>
              </a:ext>
            </a:extLst>
          </p:cNvPr>
          <p:cNvSpPr>
            <a:spLocks noGrp="1"/>
          </p:cNvSpPr>
          <p:nvPr>
            <p:ph type="title"/>
          </p:nvPr>
        </p:nvSpPr>
        <p:spPr/>
        <p:txBody>
          <a:bodyPr/>
          <a:lstStyle/>
          <a:p>
            <a:r>
              <a:rPr lang="en-US" dirty="0"/>
              <a:t>Week 5</a:t>
            </a:r>
          </a:p>
        </p:txBody>
      </p:sp>
      <p:graphicFrame>
        <p:nvGraphicFramePr>
          <p:cNvPr id="5" name="Google Shape;1304;p100">
            <a:extLst>
              <a:ext uri="{FF2B5EF4-FFF2-40B4-BE49-F238E27FC236}">
                <a16:creationId xmlns:a16="http://schemas.microsoft.com/office/drawing/2014/main" id="{F3853AD2-E64A-2B9C-8FA4-2700281A7586}"/>
              </a:ext>
            </a:extLst>
          </p:cNvPr>
          <p:cNvGraphicFramePr/>
          <p:nvPr/>
        </p:nvGraphicFramePr>
        <p:xfrm>
          <a:off x="360200" y="2535434"/>
          <a:ext cx="1001941" cy="6158460"/>
        </p:xfrm>
        <a:graphic>
          <a:graphicData uri="http://schemas.openxmlformats.org/drawingml/2006/table">
            <a:tbl>
              <a:tblPr>
                <a:noFill/>
              </a:tblPr>
              <a:tblGrid>
                <a:gridCol w="1001941">
                  <a:extLst>
                    <a:ext uri="{9D8B030D-6E8A-4147-A177-3AD203B41FA5}">
                      <a16:colId xmlns:a16="http://schemas.microsoft.com/office/drawing/2014/main" val="20000"/>
                    </a:ext>
                  </a:extLst>
                </a:gridCol>
              </a:tblGrid>
              <a:tr h="229659">
                <a:tc>
                  <a:txBody>
                    <a:bodyPr/>
                    <a:lstStyle/>
                    <a:p>
                      <a:pPr marL="0" lvl="0" indent="0" algn="r" rtl="0">
                        <a:spcBef>
                          <a:spcPts val="0"/>
                        </a:spcBef>
                        <a:spcAft>
                          <a:spcPts val="0"/>
                        </a:spcAft>
                        <a:buNone/>
                      </a:pPr>
                      <a:r>
                        <a:rPr lang="en" sz="1050" b="1" dirty="0">
                          <a:latin typeface="Montserrat"/>
                        </a:rPr>
                        <a:t>Week 1</a:t>
                      </a:r>
                    </a:p>
                    <a:p>
                      <a:pPr marL="0" lvl="0" indent="0" algn="r" rtl="0">
                        <a:spcBef>
                          <a:spcPts val="0"/>
                        </a:spcBef>
                        <a:spcAft>
                          <a:spcPts val="0"/>
                        </a:spcAft>
                        <a:buNone/>
                      </a:pPr>
                      <a:endParaRPr sz="1050" b="1"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0"/>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2</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1"/>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3</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2"/>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4</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3"/>
                  </a:ext>
                </a:extLst>
              </a:tr>
              <a:tr h="332711">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5</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4"/>
                  </a:ext>
                </a:extLst>
              </a:tr>
              <a:tr h="126606">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6</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7</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8</a:t>
                      </a: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5"/>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6"/>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7"/>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8"/>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9"/>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0"/>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1"/>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2"/>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3"/>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4"/>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5"/>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6"/>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7"/>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8"/>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9"/>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0"/>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1"/>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2"/>
                  </a:ext>
                </a:extLst>
              </a:tr>
              <a:tr h="126606">
                <a:tc>
                  <a:txBody>
                    <a:bodyPr/>
                    <a:lstStyle/>
                    <a:p>
                      <a:pPr marL="0" marR="0" lvl="0" indent="0" algn="l" rtl="0">
                        <a:lnSpc>
                          <a:spcPct val="100000"/>
                        </a:lnSpc>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3"/>
                  </a:ext>
                </a:extLst>
              </a:tr>
            </a:tbl>
          </a:graphicData>
        </a:graphic>
      </p:graphicFrame>
      <p:sp>
        <p:nvSpPr>
          <p:cNvPr id="6" name="Google Shape;1307;p100">
            <a:extLst>
              <a:ext uri="{FF2B5EF4-FFF2-40B4-BE49-F238E27FC236}">
                <a16:creationId xmlns:a16="http://schemas.microsoft.com/office/drawing/2014/main" id="{CED81182-C0E4-9812-09EE-F77C5FD89E2D}"/>
              </a:ext>
            </a:extLst>
          </p:cNvPr>
          <p:cNvSpPr/>
          <p:nvPr/>
        </p:nvSpPr>
        <p:spPr>
          <a:xfrm>
            <a:off x="1406545" y="2611134"/>
            <a:ext cx="1035900" cy="115500"/>
          </a:xfrm>
          <a:prstGeom prst="roundRect">
            <a:avLst>
              <a:gd name="adj" fmla="val 16667"/>
            </a:avLst>
          </a:prstGeom>
          <a:solidFill>
            <a:srgbClr val="FF4A66"/>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7" name="Google Shape;1309;p100">
            <a:extLst>
              <a:ext uri="{FF2B5EF4-FFF2-40B4-BE49-F238E27FC236}">
                <a16:creationId xmlns:a16="http://schemas.microsoft.com/office/drawing/2014/main" id="{CB75419E-0023-67D9-F815-B30352856FC5}"/>
              </a:ext>
            </a:extLst>
          </p:cNvPr>
          <p:cNvSpPr/>
          <p:nvPr/>
        </p:nvSpPr>
        <p:spPr>
          <a:xfrm>
            <a:off x="1406545" y="2966886"/>
            <a:ext cx="1331400" cy="115500"/>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8" name="Google Shape;1310;p100">
            <a:extLst>
              <a:ext uri="{FF2B5EF4-FFF2-40B4-BE49-F238E27FC236}">
                <a16:creationId xmlns:a16="http://schemas.microsoft.com/office/drawing/2014/main" id="{53A4A3EB-487E-9B74-2616-7CBE90DFF956}"/>
              </a:ext>
            </a:extLst>
          </p:cNvPr>
          <p:cNvSpPr/>
          <p:nvPr/>
        </p:nvSpPr>
        <p:spPr>
          <a:xfrm>
            <a:off x="1406545" y="3322638"/>
            <a:ext cx="1331400" cy="115500"/>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9" name="Google Shape;1329;p100">
            <a:extLst>
              <a:ext uri="{FF2B5EF4-FFF2-40B4-BE49-F238E27FC236}">
                <a16:creationId xmlns:a16="http://schemas.microsoft.com/office/drawing/2014/main" id="{2ECA7234-FEBC-E44A-D65F-891D96FB1533}"/>
              </a:ext>
            </a:extLst>
          </p:cNvPr>
          <p:cNvSpPr/>
          <p:nvPr/>
        </p:nvSpPr>
        <p:spPr>
          <a:xfrm>
            <a:off x="3083545" y="1801662"/>
            <a:ext cx="5310016" cy="1018824"/>
          </a:xfrm>
          <a:prstGeom prst="round2DiagRect">
            <a:avLst>
              <a:gd name="adj1" fmla="val 16667"/>
              <a:gd name="adj2" fmla="val 0"/>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73150" tIns="73150" rIns="73150" bIns="73150" anchor="ctr" anchorCtr="0">
            <a:noAutofit/>
          </a:bodyPr>
          <a:lstStyle/>
          <a:p>
            <a:pPr fontAlgn="auto">
              <a:spcBef>
                <a:spcPts val="0"/>
              </a:spcBef>
              <a:spcAft>
                <a:spcPts val="0"/>
              </a:spcAft>
              <a:buClr>
                <a:srgbClr val="000000"/>
              </a:buClr>
            </a:pPr>
            <a:br>
              <a:rPr lang="en" sz="1200" b="1" kern="0" dirty="0">
                <a:solidFill>
                  <a:srgbClr val="000000"/>
                </a:solidFill>
                <a:latin typeface="Montserrat"/>
                <a:ea typeface="Roboto"/>
                <a:cs typeface="Roboto"/>
                <a:sym typeface="Roboto"/>
              </a:rPr>
            </a:br>
            <a:r>
              <a:rPr lang="en" sz="1200" b="1" kern="0" dirty="0">
                <a:solidFill>
                  <a:srgbClr val="000000"/>
                </a:solidFill>
                <a:latin typeface="Montserrat"/>
                <a:ea typeface="Roboto"/>
                <a:cs typeface="Roboto"/>
                <a:sym typeface="Roboto"/>
              </a:rPr>
              <a:t>Building Data Engineering Pipelines: </a:t>
            </a:r>
            <a:r>
              <a:rPr lang="en-US" sz="1050" b="1" kern="0" dirty="0">
                <a:solidFill>
                  <a:srgbClr val="000000"/>
                </a:solidFill>
                <a:latin typeface="Montserrat"/>
                <a:ea typeface="Roboto"/>
                <a:cs typeface="Roboto"/>
                <a:sym typeface="Roboto"/>
              </a:rPr>
              <a:t>H</a:t>
            </a:r>
            <a:r>
              <a:rPr lang="en-US" sz="1050" kern="0" dirty="0">
                <a:solidFill>
                  <a:srgbClr val="000000"/>
                </a:solidFill>
                <a:latin typeface="Montserrat"/>
                <a:ea typeface="Roboto"/>
                <a:cs typeface="Roboto"/>
                <a:sym typeface="Roboto"/>
              </a:rPr>
              <a:t>ands-on experience building data pipelines on AWS. Learn about Linux and review important terminal commands. Learn about other tools, like Apache </a:t>
            </a:r>
            <a:r>
              <a:rPr lang="en-US" sz="1050" kern="0" dirty="0" err="1">
                <a:solidFill>
                  <a:srgbClr val="000000"/>
                </a:solidFill>
                <a:latin typeface="Montserrat"/>
                <a:ea typeface="Roboto"/>
                <a:cs typeface="Roboto"/>
                <a:sym typeface="Roboto"/>
              </a:rPr>
              <a:t>NiFi</a:t>
            </a:r>
            <a:r>
              <a:rPr lang="en-US" sz="1050" kern="0" dirty="0">
                <a:solidFill>
                  <a:srgbClr val="000000"/>
                </a:solidFill>
                <a:latin typeface="Montserrat"/>
                <a:ea typeface="Roboto"/>
                <a:cs typeface="Roboto"/>
                <a:sym typeface="Roboto"/>
              </a:rPr>
              <a:t>, Informatica, for creating an ETL pipeline.</a:t>
            </a:r>
            <a:endParaRPr sz="1200" kern="0" dirty="0">
              <a:solidFill>
                <a:srgbClr val="000000"/>
              </a:solidFill>
              <a:latin typeface="Montserrat"/>
              <a:ea typeface="Roboto"/>
              <a:cs typeface="Roboto"/>
              <a:sym typeface="Roboto"/>
            </a:endParaRPr>
          </a:p>
        </p:txBody>
      </p:sp>
      <p:sp>
        <p:nvSpPr>
          <p:cNvPr id="10" name="Google Shape;1310;p100">
            <a:extLst>
              <a:ext uri="{FF2B5EF4-FFF2-40B4-BE49-F238E27FC236}">
                <a16:creationId xmlns:a16="http://schemas.microsoft.com/office/drawing/2014/main" id="{067ED07C-5E44-3411-1F0D-1819B905E0FB}"/>
              </a:ext>
            </a:extLst>
          </p:cNvPr>
          <p:cNvSpPr/>
          <p:nvPr/>
        </p:nvSpPr>
        <p:spPr>
          <a:xfrm>
            <a:off x="1406545" y="3678390"/>
            <a:ext cx="1815405" cy="118872"/>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1" name="Google Shape;1310;p100">
            <a:extLst>
              <a:ext uri="{FF2B5EF4-FFF2-40B4-BE49-F238E27FC236}">
                <a16:creationId xmlns:a16="http://schemas.microsoft.com/office/drawing/2014/main" id="{30E91AB7-E4B6-75CF-2F87-1FC6D8CFADF8}"/>
              </a:ext>
            </a:extLst>
          </p:cNvPr>
          <p:cNvSpPr/>
          <p:nvPr/>
        </p:nvSpPr>
        <p:spPr>
          <a:xfrm>
            <a:off x="1406545" y="4037514"/>
            <a:ext cx="1815404" cy="118872"/>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2" name="Google Shape;1310;p100">
            <a:extLst>
              <a:ext uri="{FF2B5EF4-FFF2-40B4-BE49-F238E27FC236}">
                <a16:creationId xmlns:a16="http://schemas.microsoft.com/office/drawing/2014/main" id="{8C794B37-6CE6-8029-F2CF-0F1A88A8AABE}"/>
              </a:ext>
            </a:extLst>
          </p:cNvPr>
          <p:cNvSpPr/>
          <p:nvPr/>
        </p:nvSpPr>
        <p:spPr>
          <a:xfrm>
            <a:off x="1399186" y="4396639"/>
            <a:ext cx="2507666"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3" name="Google Shape;1310;p100">
            <a:extLst>
              <a:ext uri="{FF2B5EF4-FFF2-40B4-BE49-F238E27FC236}">
                <a16:creationId xmlns:a16="http://schemas.microsoft.com/office/drawing/2014/main" id="{54EDD26C-4F99-E5C6-C1C8-0BEE87C81F34}"/>
              </a:ext>
            </a:extLst>
          </p:cNvPr>
          <p:cNvSpPr/>
          <p:nvPr/>
        </p:nvSpPr>
        <p:spPr>
          <a:xfrm>
            <a:off x="1406544" y="4722309"/>
            <a:ext cx="2850902"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4" name="Google Shape;1310;p100">
            <a:extLst>
              <a:ext uri="{FF2B5EF4-FFF2-40B4-BE49-F238E27FC236}">
                <a16:creationId xmlns:a16="http://schemas.microsoft.com/office/drawing/2014/main" id="{45AD3212-35D0-F708-5FA0-2E27FD68A888}"/>
              </a:ext>
            </a:extLst>
          </p:cNvPr>
          <p:cNvSpPr/>
          <p:nvPr/>
        </p:nvSpPr>
        <p:spPr>
          <a:xfrm>
            <a:off x="1399186" y="5017349"/>
            <a:ext cx="2858260"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pic>
        <p:nvPicPr>
          <p:cNvPr id="16" name="Picture 15" descr="A close-up of words&#10;&#10;Description automatically generated">
            <a:extLst>
              <a:ext uri="{FF2B5EF4-FFF2-40B4-BE49-F238E27FC236}">
                <a16:creationId xmlns:a16="http://schemas.microsoft.com/office/drawing/2014/main" id="{F4ABC706-76DE-3E02-64AE-D72F4F093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0385" y="2886073"/>
            <a:ext cx="3791343" cy="3791343"/>
          </a:xfrm>
          <a:prstGeom prst="rect">
            <a:avLst/>
          </a:prstGeom>
        </p:spPr>
      </p:pic>
      <p:sp>
        <p:nvSpPr>
          <p:cNvPr id="17" name="Rectangle 16">
            <a:extLst>
              <a:ext uri="{FF2B5EF4-FFF2-40B4-BE49-F238E27FC236}">
                <a16:creationId xmlns:a16="http://schemas.microsoft.com/office/drawing/2014/main" id="{E6988C1B-8886-B2FE-2040-A50D258E3B48}"/>
              </a:ext>
            </a:extLst>
          </p:cNvPr>
          <p:cNvSpPr/>
          <p:nvPr/>
        </p:nvSpPr>
        <p:spPr>
          <a:xfrm>
            <a:off x="239626" y="5519236"/>
            <a:ext cx="3667226" cy="105391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Montserrat" pitchFamily="2" charset="77"/>
              </a:rPr>
              <a:t>Million Song Data Lake and Data Warehouse Project</a:t>
            </a:r>
          </a:p>
        </p:txBody>
      </p:sp>
    </p:spTree>
    <p:extLst>
      <p:ext uri="{BB962C8B-B14F-4D97-AF65-F5344CB8AC3E}">
        <p14:creationId xmlns:p14="http://schemas.microsoft.com/office/powerpoint/2010/main" val="3533583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6D9032-5E03-CEA0-68DD-09B4E1AE6EBC}"/>
              </a:ext>
            </a:extLst>
          </p:cNvPr>
          <p:cNvSpPr>
            <a:spLocks noGrp="1"/>
          </p:cNvSpPr>
          <p:nvPr>
            <p:ph type="sldNum" sz="quarter" idx="10"/>
          </p:nvPr>
        </p:nvSpPr>
        <p:spPr/>
        <p:txBody>
          <a:bodyPr/>
          <a:lstStyle/>
          <a:p>
            <a:pPr>
              <a:defRPr/>
            </a:pPr>
            <a:fld id="{1188F9D2-5B65-4C92-8FFB-3F149C9EBFE1}" type="slidenum">
              <a:rPr lang="en-US" altLang="en-US" smtClean="0"/>
              <a:pPr>
                <a:defRPr/>
              </a:pPr>
              <a:t>9</a:t>
            </a:fld>
            <a:endParaRPr lang="en-US" altLang="en-US"/>
          </a:p>
        </p:txBody>
      </p:sp>
      <p:sp>
        <p:nvSpPr>
          <p:cNvPr id="4" name="Title 3">
            <a:extLst>
              <a:ext uri="{FF2B5EF4-FFF2-40B4-BE49-F238E27FC236}">
                <a16:creationId xmlns:a16="http://schemas.microsoft.com/office/drawing/2014/main" id="{3869A06C-560C-6DCD-31FD-8576F54ABD6F}"/>
              </a:ext>
            </a:extLst>
          </p:cNvPr>
          <p:cNvSpPr>
            <a:spLocks noGrp="1"/>
          </p:cNvSpPr>
          <p:nvPr>
            <p:ph type="title"/>
          </p:nvPr>
        </p:nvSpPr>
        <p:spPr/>
        <p:txBody>
          <a:bodyPr/>
          <a:lstStyle/>
          <a:p>
            <a:r>
              <a:rPr lang="en-US" dirty="0"/>
              <a:t>Week 6</a:t>
            </a:r>
          </a:p>
        </p:txBody>
      </p:sp>
      <p:graphicFrame>
        <p:nvGraphicFramePr>
          <p:cNvPr id="5" name="Google Shape;1304;p100">
            <a:extLst>
              <a:ext uri="{FF2B5EF4-FFF2-40B4-BE49-F238E27FC236}">
                <a16:creationId xmlns:a16="http://schemas.microsoft.com/office/drawing/2014/main" id="{B50A4745-0CCE-F6DA-BD8B-78EAFED580B3}"/>
              </a:ext>
            </a:extLst>
          </p:cNvPr>
          <p:cNvGraphicFramePr/>
          <p:nvPr/>
        </p:nvGraphicFramePr>
        <p:xfrm>
          <a:off x="360200" y="2535434"/>
          <a:ext cx="1001941" cy="6158460"/>
        </p:xfrm>
        <a:graphic>
          <a:graphicData uri="http://schemas.openxmlformats.org/drawingml/2006/table">
            <a:tbl>
              <a:tblPr>
                <a:noFill/>
              </a:tblPr>
              <a:tblGrid>
                <a:gridCol w="1001941">
                  <a:extLst>
                    <a:ext uri="{9D8B030D-6E8A-4147-A177-3AD203B41FA5}">
                      <a16:colId xmlns:a16="http://schemas.microsoft.com/office/drawing/2014/main" val="20000"/>
                    </a:ext>
                  </a:extLst>
                </a:gridCol>
              </a:tblGrid>
              <a:tr h="229659">
                <a:tc>
                  <a:txBody>
                    <a:bodyPr/>
                    <a:lstStyle/>
                    <a:p>
                      <a:pPr marL="0" lvl="0" indent="0" algn="r" rtl="0">
                        <a:spcBef>
                          <a:spcPts val="0"/>
                        </a:spcBef>
                        <a:spcAft>
                          <a:spcPts val="0"/>
                        </a:spcAft>
                        <a:buNone/>
                      </a:pPr>
                      <a:r>
                        <a:rPr lang="en" sz="1050" b="1" dirty="0">
                          <a:latin typeface="Montserrat"/>
                        </a:rPr>
                        <a:t>Week 1</a:t>
                      </a:r>
                    </a:p>
                    <a:p>
                      <a:pPr marL="0" lvl="0" indent="0" algn="r" rtl="0">
                        <a:spcBef>
                          <a:spcPts val="0"/>
                        </a:spcBef>
                        <a:spcAft>
                          <a:spcPts val="0"/>
                        </a:spcAft>
                        <a:buNone/>
                      </a:pPr>
                      <a:endParaRPr sz="1050" b="1"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0"/>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2</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1"/>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3</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2"/>
                  </a:ext>
                </a:extLst>
              </a:tr>
              <a:tr h="229659">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4</a:t>
                      </a:r>
                    </a:p>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3"/>
                  </a:ext>
                </a:extLst>
              </a:tr>
              <a:tr h="332711">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5</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4"/>
                  </a:ext>
                </a:extLst>
              </a:tr>
              <a:tr h="126606">
                <a:tc>
                  <a:txBody>
                    <a:bodyPr/>
                    <a:lstStyle/>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6</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7</a:t>
                      </a:r>
                    </a:p>
                    <a:p>
                      <a:pPr marL="0" lvl="0" indent="0" algn="r" rtl="0">
                        <a:spcBef>
                          <a:spcPts val="0"/>
                        </a:spcBef>
                        <a:spcAft>
                          <a:spcPts val="0"/>
                        </a:spcAft>
                        <a:buClr>
                          <a:srgbClr val="000000"/>
                        </a:buClr>
                        <a:buSzPts val="1100"/>
                        <a:buFont typeface="Arial"/>
                        <a:buNone/>
                      </a:pPr>
                      <a:endParaRPr lang="en" sz="1050" b="1" dirty="0">
                        <a:solidFill>
                          <a:srgbClr val="000000"/>
                        </a:solidFill>
                        <a:latin typeface="Montserrat"/>
                      </a:endParaRPr>
                    </a:p>
                    <a:p>
                      <a:pPr marL="0" lvl="0" indent="0" algn="r" rtl="0">
                        <a:spcBef>
                          <a:spcPts val="0"/>
                        </a:spcBef>
                        <a:spcAft>
                          <a:spcPts val="0"/>
                        </a:spcAft>
                        <a:buClr>
                          <a:srgbClr val="000000"/>
                        </a:buClr>
                        <a:buSzPts val="1100"/>
                        <a:buFont typeface="Arial"/>
                        <a:buNone/>
                      </a:pPr>
                      <a:r>
                        <a:rPr lang="en" sz="1050" b="1" dirty="0">
                          <a:solidFill>
                            <a:srgbClr val="000000"/>
                          </a:solidFill>
                          <a:latin typeface="Montserrat"/>
                        </a:rPr>
                        <a:t>Week 8</a:t>
                      </a: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5"/>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6"/>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7"/>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8"/>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09"/>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0"/>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1"/>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2"/>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3"/>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4"/>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5"/>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6"/>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7"/>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8"/>
                  </a:ext>
                </a:extLst>
              </a:tr>
              <a:tr h="126606">
                <a:tc>
                  <a:txBody>
                    <a:bodyPr/>
                    <a:lstStyle/>
                    <a:p>
                      <a:pPr marL="0" lvl="0" indent="0" algn="r" rtl="0">
                        <a:spcBef>
                          <a:spcPts val="0"/>
                        </a:spcBef>
                        <a:spcAft>
                          <a:spcPts val="0"/>
                        </a:spcAft>
                        <a:buClr>
                          <a:srgbClr val="000000"/>
                        </a:buClr>
                        <a:buSzPts val="1100"/>
                        <a:buFont typeface="Arial"/>
                        <a:buNone/>
                      </a:pPr>
                      <a:endParaRPr sz="1050" dirty="0">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19"/>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0"/>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1"/>
                  </a:ext>
                </a:extLst>
              </a:tr>
              <a:tr h="126606">
                <a:tc>
                  <a:txBody>
                    <a:bodyPr/>
                    <a:lstStyle/>
                    <a:p>
                      <a:pPr marL="0" lvl="0" indent="0" algn="r" rtl="0">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2"/>
                  </a:ext>
                </a:extLst>
              </a:tr>
              <a:tr h="126606">
                <a:tc>
                  <a:txBody>
                    <a:bodyPr/>
                    <a:lstStyle/>
                    <a:p>
                      <a:pPr marL="0" marR="0" lvl="0" indent="0" algn="l" rtl="0">
                        <a:lnSpc>
                          <a:spcPct val="100000"/>
                        </a:lnSpc>
                        <a:spcBef>
                          <a:spcPts val="0"/>
                        </a:spcBef>
                        <a:spcAft>
                          <a:spcPts val="0"/>
                        </a:spcAft>
                        <a:buClr>
                          <a:srgbClr val="000000"/>
                        </a:buClr>
                        <a:buSzPts val="1100"/>
                        <a:buFont typeface="Arial"/>
                        <a:buNone/>
                      </a:pPr>
                      <a:endParaRPr sz="1050" b="1" dirty="0">
                        <a:solidFill>
                          <a:srgbClr val="000000"/>
                        </a:solidFill>
                        <a:latin typeface="Montserrat"/>
                      </a:endParaRPr>
                    </a:p>
                  </a:txBody>
                  <a:tcPr marL="0" marR="91425" marT="36575" marB="0">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tcPr>
                </a:tc>
                <a:extLst>
                  <a:ext uri="{0D108BD9-81ED-4DB2-BD59-A6C34878D82A}">
                    <a16:rowId xmlns:a16="http://schemas.microsoft.com/office/drawing/2014/main" val="10023"/>
                  </a:ext>
                </a:extLst>
              </a:tr>
            </a:tbl>
          </a:graphicData>
        </a:graphic>
      </p:graphicFrame>
      <p:sp>
        <p:nvSpPr>
          <p:cNvPr id="6" name="Google Shape;1307;p100">
            <a:extLst>
              <a:ext uri="{FF2B5EF4-FFF2-40B4-BE49-F238E27FC236}">
                <a16:creationId xmlns:a16="http://schemas.microsoft.com/office/drawing/2014/main" id="{06DAB18B-0FEB-AF29-7184-29E2D5A03225}"/>
              </a:ext>
            </a:extLst>
          </p:cNvPr>
          <p:cNvSpPr/>
          <p:nvPr/>
        </p:nvSpPr>
        <p:spPr>
          <a:xfrm>
            <a:off x="1406545" y="2611134"/>
            <a:ext cx="1035900" cy="115500"/>
          </a:xfrm>
          <a:prstGeom prst="roundRect">
            <a:avLst>
              <a:gd name="adj" fmla="val 16667"/>
            </a:avLst>
          </a:prstGeom>
          <a:solidFill>
            <a:srgbClr val="FF4A66"/>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7" name="Google Shape;1309;p100">
            <a:extLst>
              <a:ext uri="{FF2B5EF4-FFF2-40B4-BE49-F238E27FC236}">
                <a16:creationId xmlns:a16="http://schemas.microsoft.com/office/drawing/2014/main" id="{A6B5064F-2F32-4011-561A-1FED3099FE29}"/>
              </a:ext>
            </a:extLst>
          </p:cNvPr>
          <p:cNvSpPr/>
          <p:nvPr/>
        </p:nvSpPr>
        <p:spPr>
          <a:xfrm>
            <a:off x="1406545" y="2966886"/>
            <a:ext cx="1331400" cy="115500"/>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8" name="Google Shape;1310;p100">
            <a:extLst>
              <a:ext uri="{FF2B5EF4-FFF2-40B4-BE49-F238E27FC236}">
                <a16:creationId xmlns:a16="http://schemas.microsoft.com/office/drawing/2014/main" id="{DACBABC7-68B2-E7B3-A08F-F20C39AB9D4B}"/>
              </a:ext>
            </a:extLst>
          </p:cNvPr>
          <p:cNvSpPr/>
          <p:nvPr/>
        </p:nvSpPr>
        <p:spPr>
          <a:xfrm>
            <a:off x="1406545" y="3322638"/>
            <a:ext cx="1331400" cy="115500"/>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9" name="Google Shape;1329;p100">
            <a:extLst>
              <a:ext uri="{FF2B5EF4-FFF2-40B4-BE49-F238E27FC236}">
                <a16:creationId xmlns:a16="http://schemas.microsoft.com/office/drawing/2014/main" id="{ACA6F910-9166-1653-2DF0-00AFF9BDADA3}"/>
              </a:ext>
            </a:extLst>
          </p:cNvPr>
          <p:cNvSpPr/>
          <p:nvPr/>
        </p:nvSpPr>
        <p:spPr>
          <a:xfrm>
            <a:off x="3083545" y="1801662"/>
            <a:ext cx="5310016" cy="1018824"/>
          </a:xfrm>
          <a:prstGeom prst="round2DiagRect">
            <a:avLst>
              <a:gd name="adj1" fmla="val 16667"/>
              <a:gd name="adj2" fmla="val 0"/>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73150" tIns="73150" rIns="73150" bIns="73150" anchor="ctr" anchorCtr="0">
            <a:noAutofit/>
          </a:bodyPr>
          <a:lstStyle/>
          <a:p>
            <a:pPr fontAlgn="auto">
              <a:spcBef>
                <a:spcPts val="0"/>
              </a:spcBef>
              <a:spcAft>
                <a:spcPts val="0"/>
              </a:spcAft>
              <a:buClr>
                <a:srgbClr val="000000"/>
              </a:buClr>
            </a:pPr>
            <a:br>
              <a:rPr lang="en" sz="1200" b="1" kern="0" dirty="0">
                <a:solidFill>
                  <a:srgbClr val="000000"/>
                </a:solidFill>
                <a:latin typeface="Montserrat"/>
                <a:ea typeface="Roboto"/>
                <a:cs typeface="Roboto"/>
                <a:sym typeface="Roboto"/>
              </a:rPr>
            </a:br>
            <a:r>
              <a:rPr lang="en" sz="1200" b="1" kern="0" dirty="0">
                <a:solidFill>
                  <a:srgbClr val="000000"/>
                </a:solidFill>
                <a:latin typeface="Montserrat"/>
                <a:ea typeface="Roboto"/>
                <a:cs typeface="Roboto"/>
                <a:sym typeface="Roboto"/>
              </a:rPr>
              <a:t>DevOps, </a:t>
            </a:r>
            <a:r>
              <a:rPr lang="en" sz="1200" b="1" kern="0" dirty="0" err="1">
                <a:solidFill>
                  <a:srgbClr val="000000"/>
                </a:solidFill>
                <a:latin typeface="Montserrat"/>
                <a:ea typeface="Roboto"/>
                <a:cs typeface="Roboto"/>
                <a:sym typeface="Roboto"/>
              </a:rPr>
              <a:t>DataOps</a:t>
            </a:r>
            <a:r>
              <a:rPr lang="en" sz="1200" b="1" kern="0" dirty="0">
                <a:solidFill>
                  <a:srgbClr val="000000"/>
                </a:solidFill>
                <a:latin typeface="Montserrat"/>
                <a:ea typeface="Roboto"/>
                <a:cs typeface="Roboto"/>
                <a:sym typeface="Roboto"/>
              </a:rPr>
              <a:t>, </a:t>
            </a:r>
            <a:r>
              <a:rPr lang="en" sz="1200" b="1" kern="0" dirty="0" err="1">
                <a:solidFill>
                  <a:srgbClr val="000000"/>
                </a:solidFill>
                <a:latin typeface="Montserrat"/>
                <a:ea typeface="Roboto"/>
                <a:cs typeface="Roboto"/>
                <a:sym typeface="Roboto"/>
              </a:rPr>
              <a:t>MLOps</a:t>
            </a:r>
            <a:r>
              <a:rPr lang="en" sz="1200" b="1" kern="0" dirty="0">
                <a:solidFill>
                  <a:srgbClr val="000000"/>
                </a:solidFill>
                <a:latin typeface="Montserrat"/>
                <a:ea typeface="Roboto"/>
                <a:cs typeface="Roboto"/>
                <a:sym typeface="Roboto"/>
              </a:rPr>
              <a:t>, and </a:t>
            </a:r>
            <a:r>
              <a:rPr lang="en" sz="1200" b="1" kern="0" dirty="0" err="1">
                <a:solidFill>
                  <a:srgbClr val="000000"/>
                </a:solidFill>
                <a:latin typeface="Montserrat"/>
                <a:ea typeface="Roboto"/>
                <a:cs typeface="Roboto"/>
                <a:sym typeface="Roboto"/>
              </a:rPr>
              <a:t>LLMOps</a:t>
            </a:r>
            <a:r>
              <a:rPr lang="en" sz="1200" b="1" kern="0" dirty="0">
                <a:solidFill>
                  <a:srgbClr val="000000"/>
                </a:solidFill>
                <a:latin typeface="Montserrat"/>
                <a:ea typeface="Roboto"/>
                <a:cs typeface="Roboto"/>
                <a:sym typeface="Roboto"/>
              </a:rPr>
              <a:t>: </a:t>
            </a:r>
            <a:r>
              <a:rPr lang="en" sz="1050" kern="0" dirty="0">
                <a:solidFill>
                  <a:srgbClr val="000000"/>
                </a:solidFill>
                <a:latin typeface="Montserrat"/>
                <a:ea typeface="Roboto"/>
                <a:cs typeface="Roboto"/>
                <a:sym typeface="Roboto"/>
              </a:rPr>
              <a:t>Learn about the role of a Data Engineer in Machine Learning, Artificial Intelligence, and </a:t>
            </a:r>
            <a:r>
              <a:rPr lang="en" sz="1050" kern="0" dirty="0" err="1">
                <a:solidFill>
                  <a:srgbClr val="000000"/>
                </a:solidFill>
                <a:latin typeface="Montserrat"/>
                <a:ea typeface="Roboto"/>
                <a:cs typeface="Roboto"/>
                <a:sym typeface="Roboto"/>
              </a:rPr>
              <a:t>GenAI</a:t>
            </a:r>
            <a:r>
              <a:rPr lang="en" sz="1050" kern="0" dirty="0">
                <a:solidFill>
                  <a:srgbClr val="000000"/>
                </a:solidFill>
                <a:latin typeface="Montserrat"/>
                <a:ea typeface="Roboto"/>
                <a:cs typeface="Roboto"/>
                <a:sym typeface="Roboto"/>
              </a:rPr>
              <a:t> process and workflow.</a:t>
            </a:r>
            <a:r>
              <a:rPr lang="en" sz="1050" b="1" kern="0" dirty="0">
                <a:solidFill>
                  <a:srgbClr val="000000"/>
                </a:solidFill>
                <a:latin typeface="Montserrat"/>
                <a:ea typeface="Roboto"/>
                <a:cs typeface="Roboto"/>
                <a:sym typeface="Roboto"/>
              </a:rPr>
              <a:t> </a:t>
            </a:r>
            <a:r>
              <a:rPr lang="en" sz="1050" kern="0" dirty="0">
                <a:solidFill>
                  <a:srgbClr val="000000"/>
                </a:solidFill>
                <a:latin typeface="Montserrat"/>
                <a:ea typeface="Roboto"/>
                <a:cs typeface="Roboto"/>
                <a:sym typeface="Roboto"/>
              </a:rPr>
              <a:t>Dive into </a:t>
            </a:r>
            <a:r>
              <a:rPr lang="en" sz="1050" kern="0" dirty="0" err="1">
                <a:solidFill>
                  <a:srgbClr val="000000"/>
                </a:solidFill>
                <a:latin typeface="Montserrat"/>
                <a:ea typeface="Roboto"/>
                <a:cs typeface="Roboto"/>
                <a:sym typeface="Roboto"/>
              </a:rPr>
              <a:t>DataOps</a:t>
            </a:r>
            <a:r>
              <a:rPr lang="en" sz="1050" kern="0" dirty="0">
                <a:solidFill>
                  <a:srgbClr val="000000"/>
                </a:solidFill>
                <a:latin typeface="Montserrat"/>
                <a:ea typeface="Roboto"/>
                <a:cs typeface="Roboto"/>
                <a:sym typeface="Roboto"/>
              </a:rPr>
              <a:t>, topics on version control, </a:t>
            </a:r>
            <a:r>
              <a:rPr lang="en" sz="1050" kern="0" dirty="0" err="1">
                <a:solidFill>
                  <a:srgbClr val="000000"/>
                </a:solidFill>
                <a:latin typeface="Montserrat"/>
                <a:ea typeface="Roboto"/>
                <a:cs typeface="Roboto"/>
                <a:sym typeface="Roboto"/>
              </a:rPr>
              <a:t>RegEx</a:t>
            </a:r>
            <a:r>
              <a:rPr lang="en" sz="1050" kern="0" dirty="0">
                <a:solidFill>
                  <a:srgbClr val="000000"/>
                </a:solidFill>
                <a:latin typeface="Montserrat"/>
                <a:ea typeface="Roboto"/>
                <a:cs typeface="Roboto"/>
                <a:sym typeface="Roboto"/>
              </a:rPr>
              <a:t>, Scheduling, Automation, Orchestration, and Monitoring. </a:t>
            </a:r>
            <a:endParaRPr sz="1200" kern="0" dirty="0">
              <a:solidFill>
                <a:srgbClr val="000000"/>
              </a:solidFill>
              <a:latin typeface="Montserrat"/>
              <a:ea typeface="Roboto"/>
              <a:cs typeface="Roboto"/>
              <a:sym typeface="Roboto"/>
            </a:endParaRPr>
          </a:p>
        </p:txBody>
      </p:sp>
      <p:sp>
        <p:nvSpPr>
          <p:cNvPr id="10" name="Google Shape;1310;p100">
            <a:extLst>
              <a:ext uri="{FF2B5EF4-FFF2-40B4-BE49-F238E27FC236}">
                <a16:creationId xmlns:a16="http://schemas.microsoft.com/office/drawing/2014/main" id="{792471F2-87BB-57BC-216A-BD265B96724F}"/>
              </a:ext>
            </a:extLst>
          </p:cNvPr>
          <p:cNvSpPr/>
          <p:nvPr/>
        </p:nvSpPr>
        <p:spPr>
          <a:xfrm>
            <a:off x="1406545" y="3678390"/>
            <a:ext cx="1815405" cy="118872"/>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1" name="Google Shape;1310;p100">
            <a:extLst>
              <a:ext uri="{FF2B5EF4-FFF2-40B4-BE49-F238E27FC236}">
                <a16:creationId xmlns:a16="http://schemas.microsoft.com/office/drawing/2014/main" id="{6F952A53-248D-6E86-D2FC-04F5D834F0BA}"/>
              </a:ext>
            </a:extLst>
          </p:cNvPr>
          <p:cNvSpPr/>
          <p:nvPr/>
        </p:nvSpPr>
        <p:spPr>
          <a:xfrm>
            <a:off x="1406545" y="4037514"/>
            <a:ext cx="1815404" cy="118872"/>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2" name="Google Shape;1310;p100">
            <a:extLst>
              <a:ext uri="{FF2B5EF4-FFF2-40B4-BE49-F238E27FC236}">
                <a16:creationId xmlns:a16="http://schemas.microsoft.com/office/drawing/2014/main" id="{60C5092A-735B-CC61-A111-C09CF28A6A7C}"/>
              </a:ext>
            </a:extLst>
          </p:cNvPr>
          <p:cNvSpPr/>
          <p:nvPr/>
        </p:nvSpPr>
        <p:spPr>
          <a:xfrm>
            <a:off x="1399186" y="4396639"/>
            <a:ext cx="2507666" cy="118872"/>
          </a:xfrm>
          <a:prstGeom prst="roundRect">
            <a:avLst>
              <a:gd name="adj" fmla="val 16667"/>
            </a:avLst>
          </a:prstGeom>
          <a:solidFill>
            <a:srgbClr val="FF1675"/>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3" name="Google Shape;1310;p100">
            <a:extLst>
              <a:ext uri="{FF2B5EF4-FFF2-40B4-BE49-F238E27FC236}">
                <a16:creationId xmlns:a16="http://schemas.microsoft.com/office/drawing/2014/main" id="{C086DC9C-A11B-A86C-FD33-AA2099106094}"/>
              </a:ext>
            </a:extLst>
          </p:cNvPr>
          <p:cNvSpPr/>
          <p:nvPr/>
        </p:nvSpPr>
        <p:spPr>
          <a:xfrm>
            <a:off x="1406544" y="4722309"/>
            <a:ext cx="2850902"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4" name="Google Shape;1310;p100">
            <a:extLst>
              <a:ext uri="{FF2B5EF4-FFF2-40B4-BE49-F238E27FC236}">
                <a16:creationId xmlns:a16="http://schemas.microsoft.com/office/drawing/2014/main" id="{4BD8506D-B450-C5C1-503A-444B9FBF514E}"/>
              </a:ext>
            </a:extLst>
          </p:cNvPr>
          <p:cNvSpPr/>
          <p:nvPr/>
        </p:nvSpPr>
        <p:spPr>
          <a:xfrm>
            <a:off x="1399186" y="5017349"/>
            <a:ext cx="2858260" cy="118872"/>
          </a:xfrm>
          <a:prstGeom prst="roundRect">
            <a:avLst>
              <a:gd name="adj" fmla="val 16667"/>
            </a:avLst>
          </a:prstGeom>
          <a:solidFill>
            <a:schemeClr val="bg1">
              <a:lumMod val="85000"/>
            </a:schemeClr>
          </a:solidFill>
          <a:ln>
            <a:noFill/>
          </a:ln>
        </p:spPr>
        <p:txBody>
          <a:bodyPr spcFirstLastPara="1" wrap="square" lIns="91425" tIns="91425" rIns="91425" bIns="91425" anchor="ctr" anchorCtr="0">
            <a:noAutofit/>
          </a:bodyPr>
          <a:lstStyle/>
          <a:p>
            <a:pPr fontAlgn="auto">
              <a:spcBef>
                <a:spcPts val="0"/>
              </a:spcBef>
              <a:spcAft>
                <a:spcPts val="0"/>
              </a:spcAft>
              <a:buClr>
                <a:srgbClr val="000000"/>
              </a:buClr>
            </a:pPr>
            <a:endParaRPr sz="1400" kern="0">
              <a:solidFill>
                <a:srgbClr val="000000"/>
              </a:solidFill>
              <a:latin typeface="Arial"/>
              <a:cs typeface="Arial"/>
              <a:sym typeface="Arial"/>
            </a:endParaRPr>
          </a:p>
        </p:txBody>
      </p:sp>
      <p:sp>
        <p:nvSpPr>
          <p:cNvPr id="17" name="Rectangle 16">
            <a:extLst>
              <a:ext uri="{FF2B5EF4-FFF2-40B4-BE49-F238E27FC236}">
                <a16:creationId xmlns:a16="http://schemas.microsoft.com/office/drawing/2014/main" id="{C73A4C4F-0D4B-BEBC-6819-A7D3D4C6B3D9}"/>
              </a:ext>
            </a:extLst>
          </p:cNvPr>
          <p:cNvSpPr/>
          <p:nvPr/>
        </p:nvSpPr>
        <p:spPr>
          <a:xfrm>
            <a:off x="239626" y="5588192"/>
            <a:ext cx="3667226" cy="984954"/>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latin typeface="Montserrat" pitchFamily="2" charset="77"/>
              </a:rPr>
              <a:t>Case Study:  Real-Time Retail Analytics Platform Project</a:t>
            </a:r>
          </a:p>
        </p:txBody>
      </p:sp>
      <p:pic>
        <p:nvPicPr>
          <p:cNvPr id="19" name="Picture 18" descr="A close-up of words&#10;&#10;Description automatically generated">
            <a:extLst>
              <a:ext uri="{FF2B5EF4-FFF2-40B4-BE49-F238E27FC236}">
                <a16:creationId xmlns:a16="http://schemas.microsoft.com/office/drawing/2014/main" id="{21246C23-2585-1493-02F1-0081679EC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6132" y="2901256"/>
            <a:ext cx="3879850" cy="3879850"/>
          </a:xfrm>
          <a:prstGeom prst="rect">
            <a:avLst/>
          </a:prstGeom>
        </p:spPr>
      </p:pic>
    </p:spTree>
    <p:extLst>
      <p:ext uri="{BB962C8B-B14F-4D97-AF65-F5344CB8AC3E}">
        <p14:creationId xmlns:p14="http://schemas.microsoft.com/office/powerpoint/2010/main" val="35788454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2020 by The Hartford. Classification: Company Confidential. No part of this document may be reproduced, published or used without the permission of The Hartford."/>
  <p:tag name="BJHEADERFOOTERTEXTMARKING" val="© 2020 by The Hartford. Classification: Company Confidential. No part of this document may be reproduced, published or used without the permission of The Hartford."/>
</p:tagLst>
</file>

<file path=ppt/tags/tag2.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2020 by The Hartford. Classification: Company Confidential. No part of this document may be reproduced, published or used without the permission of The Hartford."/>
  <p:tag name="BJHEADERFOOTERTEXTMARKING" val="© 2020 by The Hartford. Classification: Company Confidential. No part of this document may be reproduced, published or used without the permission of The Hartford."/>
</p:tagLst>
</file>

<file path=ppt/tags/tag3.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2020 by The Hartford. Classification: Company Confidential. No part of this document may be reproduced, published or used without the permission of The Hartford."/>
  <p:tag name="BJHEADERFOOTERTEXTMARKING" val="© 2020 by The Hartford. Classification: Company Confidential. No part of this document may be reproduced, published or used without the permission of The Hartford."/>
</p:tagLst>
</file>

<file path=ppt/tags/tag4.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 2020 by The Hartford. Classification: Company Confidential. No part of this document may be reproduced, published or used without the permission of The Hartford."/>
  <p:tag name="BJHEADERFOOTERTEXTMARKING" val="© 2020 by The Hartford. Classification: Company Confidential. No part of this document may be reproduced, published or used without the permission of The Hartford."/>
</p:tagLst>
</file>

<file path=ppt/theme/theme1.xml><?xml version="1.0" encoding="utf-8"?>
<a:theme xmlns:a="http://schemas.openxmlformats.org/drawingml/2006/main" name="Default Design">
  <a:themeElements>
    <a:clrScheme name="Custom 6">
      <a:dk1>
        <a:srgbClr val="484848"/>
      </a:dk1>
      <a:lt1>
        <a:srgbClr val="FFFFFF"/>
      </a:lt1>
      <a:dk2>
        <a:srgbClr val="3A5A78"/>
      </a:dk2>
      <a:lt2>
        <a:srgbClr val="B6D3E9"/>
      </a:lt2>
      <a:accent1>
        <a:srgbClr val="F7941F"/>
      </a:accent1>
      <a:accent2>
        <a:srgbClr val="009CD8"/>
      </a:accent2>
      <a:accent3>
        <a:srgbClr val="DC3942"/>
      </a:accent3>
      <a:accent4>
        <a:srgbClr val="058F96"/>
      </a:accent4>
      <a:accent5>
        <a:srgbClr val="4D4369"/>
      </a:accent5>
      <a:accent6>
        <a:srgbClr val="009053"/>
      </a:accent6>
      <a:hlink>
        <a:srgbClr val="3A5A78"/>
      </a:hlink>
      <a:folHlink>
        <a:srgbClr val="4D4369"/>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000000"/>
        </a:dk2>
        <a:lt2>
          <a:srgbClr val="808080"/>
        </a:lt2>
        <a:accent1>
          <a:srgbClr val="B6D3E9"/>
        </a:accent1>
        <a:accent2>
          <a:srgbClr val="822B2F"/>
        </a:accent2>
        <a:accent3>
          <a:srgbClr val="FFFFFF"/>
        </a:accent3>
        <a:accent4>
          <a:srgbClr val="000000"/>
        </a:accent4>
        <a:accent5>
          <a:srgbClr val="D7E6F2"/>
        </a:accent5>
        <a:accent6>
          <a:srgbClr val="75262A"/>
        </a:accent6>
        <a:hlink>
          <a:srgbClr val="3A5A78"/>
        </a:hlink>
        <a:folHlink>
          <a:srgbClr val="4848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5" id="{54AA94A9-0CF6-F945-A735-71B5B90D2DDF}" vid="{C08BE430-8563-744D-9806-487ED05CB06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arentListItemID xmlns="e41776cb-f1e4-4db6-9f53-c61fb189f18a" xsi:nil="true"/>
    <PublishingExpirationDate xmlns="http://schemas.microsoft.com/sharepoint/v3" xsi:nil="true"/>
    <PublishingStartDate xmlns="http://schemas.microsoft.com/sharepoint/v3" xsi:nil="true"/>
    <_dlc_DocId xmlns="9bb93603-0383-4dc3-94c0-d838e010d382">D657ZVAK56N3-157-315</_dlc_DocId>
    <_dlc_DocIdUrl xmlns="9bb93603-0383-4dc3-94c0-d838e010d382">
      <Url>http://iconnect.thehartford.com/WorkTools/Organization/Brand/_layouts/15/DocIdRedir.aspx?ID=D657ZVAK56N3-157-315</Url>
      <Description>D657ZVAK56N3-157-315</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7494878D4AC6B42AE961535AE294E1A" ma:contentTypeVersion="3" ma:contentTypeDescription="Create a new document." ma:contentTypeScope="" ma:versionID="3cf48adff6bf995d2412dc17eda949ff">
  <xsd:schema xmlns:xsd="http://www.w3.org/2001/XMLSchema" xmlns:xs="http://www.w3.org/2001/XMLSchema" xmlns:p="http://schemas.microsoft.com/office/2006/metadata/properties" xmlns:ns1="http://schemas.microsoft.com/sharepoint/v3" xmlns:ns2="9bb93603-0383-4dc3-94c0-d838e010d382" xmlns:ns3="e41776cb-f1e4-4db6-9f53-c61fb189f18a" targetNamespace="http://schemas.microsoft.com/office/2006/metadata/properties" ma:root="true" ma:fieldsID="8514c56c8a1f6390237e3354e4e76ccb" ns1:_="" ns2:_="" ns3:_="">
    <xsd:import namespace="http://schemas.microsoft.com/sharepoint/v3"/>
    <xsd:import namespace="9bb93603-0383-4dc3-94c0-d838e010d382"/>
    <xsd:import namespace="e41776cb-f1e4-4db6-9f53-c61fb189f18a"/>
    <xsd:element name="properties">
      <xsd:complexType>
        <xsd:sequence>
          <xsd:element name="documentManagement">
            <xsd:complexType>
              <xsd:all>
                <xsd:element ref="ns1:PublishingStartDate" minOccurs="0"/>
                <xsd:element ref="ns1:PublishingExpirationDate" minOccurs="0"/>
                <xsd:element ref="ns2:_dlc_DocId" minOccurs="0"/>
                <xsd:element ref="ns2:_dlc_DocIdUrl" minOccurs="0"/>
                <xsd:element ref="ns2:_dlc_DocIdPersistId" minOccurs="0"/>
                <xsd:element ref="ns3:ParentListItem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bb93603-0383-4dc3-94c0-d838e010d382"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e41776cb-f1e4-4db6-9f53-c61fb189f18a" elementFormDefault="qualified">
    <xsd:import namespace="http://schemas.microsoft.com/office/2006/documentManagement/types"/>
    <xsd:import namespace="http://schemas.microsoft.com/office/infopath/2007/PartnerControls"/>
    <xsd:element name="ParentListItemID" ma:index="13" nillable="true" ma:displayName="ParentListItemID" ma:hidden="true" ma:internalName="ParentListItemID" ma:readOnly="fals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6.xml><?xml version="1.0" encoding="utf-8"?>
<WrappedLabelHistory xmlns:xsi="http://www.w3.org/2001/XMLSchema-instance" xmlns:xsd="http://www.w3.org/2001/XMLSchema" xmlns="http://www.boldonjames.com/2016/02/Classifier/internal/wrappedLabelHistory">
  <Value>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IyNDZkZTk0Yy04ODY3LTQ3YjAtOTI2ZS0zMTBjMTIwZDQ5ZWEiIG9yaWdpbj0idXNlclNlbGVjdGVkIj48ZWxlbWVudCB1aWQ9IjNiMjU3NTRkLTAyNGEtNDNjMi04YWM4LWRhYmYzZGUyMmU5NSIgdmFsdWU9IiIgeG1sbnM9Imh0dHA6Ly93d3cuYm9sZG9uamFtZXMuY29tLzIwMDgvMDEvc2llL2ludGVybmFsL2xhYmVsIiAvPjxlbGVtZW50IHVpZD0iaWRfY2xhc3NpZmljYXRpb25fY29uZmlkZW50aWFsIiB2YWx1ZT0iIiB4bWxucz0iaHR0cDovL3d3dy5ib2xkb25qYW1lcy5jb20vMjAwOC8wMS9zaWUvaW50ZXJuYWwvbGFiZWwiIC8+PC9zaXNsPjxVc2VyTmFtZT5BRDFcRFQ4NDg0MjwvVXNlck5hbWU+PERhdGVUaW1lPjMvMTAvMjAxOSA0OjE2OjUzIEFNPC9EYXRlVGltZT48TGFiZWxTdHJpbmc+Q29tcGFueSBDb25maWRlbnRpYWw8L0xhYmVsU3RyaW5nPjwvaXRlbT48L2xhYmVsSGlzdG9yeT4=</Value>
</WrappedLabelHistory>
</file>

<file path=customXml/item7.xml><?xml version="1.0" encoding="utf-8"?>
<sisl xmlns:xsi="http://www.w3.org/2001/XMLSchema-instance" xmlns:xsd="http://www.w3.org/2001/XMLSchema" xmlns="http://www.boldonjames.com/2008/01/sie/internal/label" sislVersion="0" policy="246de94c-8867-47b0-926e-310c120d49ea" origin="userSelected">
  <element uid="id_classification_confidential" value=""/>
  <element uid="3b25754d-024a-43c2-8ac8-dabf3de22e95" value=""/>
</sisl>
</file>

<file path=customXml/item8.xml>
</file>

<file path=customXml/item9.xml>
</file>

<file path=customXml/itemProps1.xml><?xml version="1.0" encoding="utf-8"?>
<ds:datastoreItem xmlns:ds="http://schemas.openxmlformats.org/officeDocument/2006/customXml" ds:itemID="{A5DAB40E-92AA-4F2E-B9DA-35FEBE368420}">
  <ds:schemaRefs>
    <ds:schemaRef ds:uri="http://schemas.microsoft.com/sharepoint/v3/contenttype/forms"/>
  </ds:schemaRefs>
</ds:datastoreItem>
</file>

<file path=customXml/itemProps2.xml><?xml version="1.0" encoding="utf-8"?>
<ds:datastoreItem xmlns:ds="http://schemas.openxmlformats.org/officeDocument/2006/customXml" ds:itemID="{91CAAC60-F163-4857-A62E-D8F1E485AC89}">
  <ds:schemaRefs>
    <ds:schemaRef ds:uri="9bb93603-0383-4dc3-94c0-d838e010d382"/>
    <ds:schemaRef ds:uri="e41776cb-f1e4-4db6-9f53-c61fb189f18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4A2F985-3AF9-4BA5-B9BB-A280C2BFF911}">
  <ds:schemaRefs>
    <ds:schemaRef ds:uri="9bb93603-0383-4dc3-94c0-d838e010d382"/>
    <ds:schemaRef ds:uri="e41776cb-f1e4-4db6-9f53-c61fb189f1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003CAA6F-7514-4EF2-93F1-C105707D239E}">
  <ds:schemaRefs>
    <ds:schemaRef ds:uri="http://www.boldonjames.com/2008/01/sie/internal/label"/>
    <ds:schemaRef ds:uri="http://www.w3.org/2001/XMLSchema"/>
  </ds:schemaRefs>
</ds:datastoreItem>
</file>

<file path=customXml/itemProps5.xml><?xml version="1.0" encoding="utf-8"?>
<ds:datastoreItem xmlns:ds="http://schemas.openxmlformats.org/officeDocument/2006/customXml" ds:itemID="{3CB8DA8A-1E5F-4939-B6BA-EA4AAE55C0CF}">
  <ds:schemaRefs>
    <ds:schemaRef ds:uri="http://schemas.microsoft.com/sharepoint/events"/>
  </ds:schemaRefs>
</ds:datastoreItem>
</file>

<file path=customXml/itemProps6.xml><?xml version="1.0" encoding="utf-8"?>
<ds:datastoreItem xmlns:ds="http://schemas.openxmlformats.org/officeDocument/2006/customXml" ds:itemID="{F8A7A059-D32C-491E-A0B6-086993E4653B}">
  <ds:schemaRefs>
    <ds:schemaRef ds:uri="http://www.boldonjames.com/2016/02/Classifier/internal/wrappedLabelHistory"/>
    <ds:schemaRef ds:uri="http://www.w3.org/2001/XMLSchema"/>
  </ds:schemaRefs>
</ds:datastoreItem>
</file>

<file path=customXml/itemProps7.xml><?xml version="1.0" encoding="utf-8"?>
<ds:datastoreItem xmlns:ds="http://schemas.openxmlformats.org/officeDocument/2006/customXml" ds:itemID="{6D06FE34-B144-46DC-862F-798D2CE3E337}">
  <ds:schemaRefs>
    <ds:schemaRef ds:uri="http://www.boldonjames.com/2008/01/sie/internal/label"/>
    <ds:schemaRef ds:uri="http://www.w3.org/2001/XMLSchema"/>
  </ds:schemaRefs>
</ds:datastoreItem>
</file>

<file path=customXml/itemProps8.xml><?xml version="1.0" encoding="utf-8"?>
<ds:datastoreItem xmlns:ds="http://schemas.openxmlformats.org/officeDocument/2006/customXml" ds:itemID="{91CBF000-5D03-4BE9-8AE1-83EACD87CD03}">
  <ds:schemaRefs>
    <ds:schemaRef ds:uri="http://www.boldonjames.com/2008/01/sie/internal/label"/>
    <ds:schemaRef ds:uri="http://www.w3.org/2001/XMLSchema"/>
  </ds:schemaRefs>
</ds:datastoreItem>
</file>

<file path=customXml/itemProps9.xml><?xml version="1.0" encoding="utf-8"?>
<ds:datastoreItem xmlns:ds="http://schemas.openxmlformats.org/officeDocument/2006/customXml" ds:itemID="{CC5A3BDC-AE74-4928-BD5F-32E42CA8A5B9}">
  <ds:schemaRefs>
    <ds:schemaRef ds:uri="http://www.boldonjames.com/2008/01/sie/internal/label"/>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Template>
  <TotalTime>272</TotalTime>
  <Words>614</Words>
  <Application>Microsoft Macintosh PowerPoint</Application>
  <PresentationFormat>On-screen Show (4:3)</PresentationFormat>
  <Paragraphs>155</Paragraphs>
  <Slides>17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Montserrat</vt:lpstr>
      <vt:lpstr>Default Design</vt:lpstr>
      <vt:lpstr>Tech Catalyst Data Engineering </vt:lpstr>
      <vt:lpstr>Program Overview</vt:lpstr>
      <vt:lpstr>Program Overview</vt:lpstr>
      <vt:lpstr>Week 1</vt:lpstr>
      <vt:lpstr>Week 2</vt:lpstr>
      <vt:lpstr>Week 3</vt:lpstr>
      <vt:lpstr>Week 4</vt:lpstr>
      <vt:lpstr>Week 5</vt:lpstr>
      <vt:lpstr>Week 6</vt:lpstr>
      <vt:lpstr>Week 7</vt:lpstr>
      <vt:lpstr>Week 8</vt:lpstr>
      <vt:lpstr>Student Showcase Example</vt:lpstr>
      <vt:lpstr>Student Showcase Example</vt:lpstr>
      <vt:lpstr>Student Showcase Example</vt:lpstr>
      <vt:lpstr>Student Showcase Example – Sparkify Data Lake and DW Project</vt:lpstr>
      <vt:lpstr>Student Showcase Example – Amazon Rekognition and Comprehend</vt:lpstr>
      <vt:lpstr>Our Presenters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TITLE – USE UPPERCASE</dc:title>
  <dc:creator>Mastrorilli, Gina (Ent Data Svc and Architecture)</dc:creator>
  <cp:keywords>#C0nf1d3nti@l# #Sh0w-F00t3r#</cp:keywords>
  <cp:lastModifiedBy>Tarek Atwan</cp:lastModifiedBy>
  <cp:revision>27</cp:revision>
  <cp:lastPrinted>2019-03-09T23:24:10Z</cp:lastPrinted>
  <dcterms:created xsi:type="dcterms:W3CDTF">2024-07-03T13:27:14Z</dcterms:created>
  <dcterms:modified xsi:type="dcterms:W3CDTF">2024-08-08T18:51:11Z</dcterms:modified>
  <cp:category>Company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0x01010067494878D4AC6B42AE961535AE294E1A</vt:lpwstr>
  </property>
  <property fmtid="{D5CDD505-2E9C-101B-9397-08002B2CF9AE}" pid="3" name="PublishingExpirationDate">
    <vt:lpwstr/>
  </property>
  <property fmtid="{D5CDD505-2E9C-101B-9397-08002B2CF9AE}" pid="4" name="PublishingStartDate">
    <vt:lpwstr/>
  </property>
  <property fmtid="{D5CDD505-2E9C-101B-9397-08002B2CF9AE}" pid="5" name="_dlc_DocIdItemGuid">
    <vt:lpwstr>ab5d27e2-a814-4320-93c3-b2db89919069</vt:lpwstr>
  </property>
  <property fmtid="{D5CDD505-2E9C-101B-9397-08002B2CF9AE}" pid="6" name="docIndexRef">
    <vt:lpwstr>d0ebca12-4b63-43ca-9e5b-97e91cd8b243</vt:lpwstr>
  </property>
  <property fmtid="{D5CDD505-2E9C-101B-9397-08002B2CF9AE}" pid="7" name="bjSaver">
    <vt:lpwstr>Y/HvlxM3oz+sNq6eERrr1avXUBuBbVJT</vt:lpwstr>
  </property>
  <property fmtid="{D5CDD505-2E9C-101B-9397-08002B2CF9AE}" pid="8" name="bjDocumentSecurityLabel">
    <vt:lpwstr>Company Confidential</vt:lpwstr>
  </property>
  <property fmtid="{D5CDD505-2E9C-101B-9397-08002B2CF9AE}" pid="9" name="bjLabelHistoryID">
    <vt:lpwstr>{F8A7A059-D32C-491E-A0B6-086993E4653B}</vt:lpwstr>
  </property>
  <property fmtid="{D5CDD505-2E9C-101B-9397-08002B2CF9AE}" pid="10" name="bjDocumentLabelXML">
    <vt:lpwstr>&lt;?xml version="1.0" encoding="us-ascii"?&gt;&lt;sisl xmlns:xsd="http://www.w3.org/2001/XMLSchema" xmlns:xsi="http://www.w3.org/2001/XMLSchema-instance" sislVersion="0" policy="246de94c-8867-47b0-926e-310c120d49ea" origin="userSelected" xmlns="http://www.boldonj</vt:lpwstr>
  </property>
  <property fmtid="{D5CDD505-2E9C-101B-9397-08002B2CF9AE}" pid="11" name="bjDocumentLabelXML-0">
    <vt:lpwstr>ames.com/2008/01/sie/internal/label"&gt;&lt;element uid="id_classification_confidential" value="" /&gt;&lt;element uid="3b25754d-024a-43c2-8ac8-dabf3de22e95" value="" /&gt;&lt;/sisl&gt;</vt:lpwstr>
  </property>
  <property fmtid="{D5CDD505-2E9C-101B-9397-08002B2CF9AE}" pid="12" name="bjClsUserRVM">
    <vt:lpwstr>[]</vt:lpwstr>
  </property>
  <property fmtid="{D5CDD505-2E9C-101B-9397-08002B2CF9AE}" pid="13" name="bjSlideMasterFooterText">
    <vt:lpwstr>© 2021 by The Hartford. Classification: Company Confidential. No part of this document may be reproduced, published or used without the permission of The Hartford.</vt:lpwstr>
  </property>
  <property fmtid="{D5CDD505-2E9C-101B-9397-08002B2CF9AE}" pid="14" name="Keywords">
    <vt:lpwstr>#C0nf1d3nti@l# #Sh0w-F00t3r#</vt:lpwstr>
  </property>
  <property fmtid="{D5CDD505-2E9C-101B-9397-08002B2CF9AE}" pid="15" name="x-dataclassification">
    <vt:lpwstr>#C0nf1d3nti@l#</vt:lpwstr>
  </property>
  <property fmtid="{D5CDD505-2E9C-101B-9397-08002B2CF9AE}" pid="16" name="MSIP_Label_e12ec1e4-f08d-4db9-9ea3-a141370d52a9_Enabled">
    <vt:lpwstr>true</vt:lpwstr>
  </property>
  <property fmtid="{D5CDD505-2E9C-101B-9397-08002B2CF9AE}" pid="17" name="MSIP_Label_e12ec1e4-f08d-4db9-9ea3-a141370d52a9_SetDate">
    <vt:lpwstr>2024-01-05T19:39:11Z</vt:lpwstr>
  </property>
  <property fmtid="{D5CDD505-2E9C-101B-9397-08002B2CF9AE}" pid="18" name="MSIP_Label_e12ec1e4-f08d-4db9-9ea3-a141370d52a9_Method">
    <vt:lpwstr>Privileged</vt:lpwstr>
  </property>
  <property fmtid="{D5CDD505-2E9C-101B-9397-08002B2CF9AE}" pid="19" name="MSIP_Label_e12ec1e4-f08d-4db9-9ea3-a141370d52a9_Name">
    <vt:lpwstr>CC - Show Footer</vt:lpwstr>
  </property>
  <property fmtid="{D5CDD505-2E9C-101B-9397-08002B2CF9AE}" pid="20" name="MSIP_Label_e12ec1e4-f08d-4db9-9ea3-a141370d52a9_SiteId">
    <vt:lpwstr>a311fc62-83f4-45f0-9502-1bb2247d4c8d</vt:lpwstr>
  </property>
  <property fmtid="{D5CDD505-2E9C-101B-9397-08002B2CF9AE}" pid="21" name="MSIP_Label_e12ec1e4-f08d-4db9-9ea3-a141370d52a9_ActionId">
    <vt:lpwstr>ef14b8ca-421a-45ca-bab0-8408520a7d8f</vt:lpwstr>
  </property>
  <property fmtid="{D5CDD505-2E9C-101B-9397-08002B2CF9AE}" pid="22" name="MSIP_Label_e12ec1e4-f08d-4db9-9ea3-a141370d52a9_ContentBits">
    <vt:lpwstr>2</vt:lpwstr>
  </property>
  <property fmtid="{D5CDD505-2E9C-101B-9397-08002B2CF9AE}" pid="23" name="ClassificationContentMarkingFooterLocations">
    <vt:lpwstr>Default Design:5</vt:lpwstr>
  </property>
  <property fmtid="{D5CDD505-2E9C-101B-9397-08002B2CF9AE}" pid="24" name="ClassificationContentMarkingFooterText">
    <vt:lpwstr>© 2024 by The Hartford. Classification: Company Confidential. No part of this document may be reproduced, published, or used without the permission of The Hartford.</vt:lpwstr>
  </property>
</Properties>
</file>